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1"/>
  </p:notesMasterIdLst>
  <p:sldIdLst>
    <p:sldId id="256" r:id="rId5"/>
    <p:sldId id="322" r:id="rId6"/>
    <p:sldId id="318" r:id="rId7"/>
    <p:sldId id="319" r:id="rId8"/>
    <p:sldId id="292" r:id="rId9"/>
    <p:sldId id="276" r:id="rId10"/>
    <p:sldId id="294" r:id="rId11"/>
    <p:sldId id="303" r:id="rId12"/>
    <p:sldId id="267" r:id="rId13"/>
    <p:sldId id="323" r:id="rId14"/>
    <p:sldId id="324" r:id="rId15"/>
    <p:sldId id="286" r:id="rId16"/>
    <p:sldId id="312" r:id="rId17"/>
    <p:sldId id="285" r:id="rId18"/>
    <p:sldId id="298" r:id="rId19"/>
    <p:sldId id="262" r:id="rId20"/>
  </p:sldIdLst>
  <p:sldSz cx="12192000" cy="6858000"/>
  <p:notesSz cx="6858000" cy="9144000"/>
  <p:embeddedFontLst>
    <p:embeddedFont>
      <p:font typeface="Abadi" panose="020B0604020104020204" pitchFamily="34" charset="0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에스코어 드림 3 Light" panose="020B0303030302020204" pitchFamily="34" charset="-127"/>
      <p:regular r:id="rId25"/>
    </p:embeddedFont>
    <p:embeddedFont>
      <p:font typeface="에스코어 드림 5 Medium" panose="020B0503030302020204" pitchFamily="34" charset="-127"/>
      <p:regular r:id="rId26"/>
    </p:embeddedFont>
    <p:embeddedFont>
      <p:font typeface="에스코어 드림 6 Bold" panose="020B0703030302020204" pitchFamily="34" charset="-127"/>
      <p:regular r:id="rId27"/>
      <p:bold r:id="rId28"/>
    </p:embeddedFont>
    <p:embeddedFont>
      <p:font typeface="에스코어 드림 7 ExtraBold" panose="020B0803030302020204" pitchFamily="34" charset="-127"/>
      <p:bold r:id="rId29"/>
    </p:embeddedFont>
    <p:embeddedFont>
      <p:font typeface="에스코어 드림 8 Heavy" panose="020B0903030302020204" pitchFamily="34" charset="-127"/>
      <p:bold r:id="rId30"/>
    </p:embeddedFont>
    <p:embeddedFont>
      <p:font typeface="카페24 빛나는별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65112E3-98B0-44C1-81A1-34D92F0A0BA0}">
          <p14:sldIdLst>
            <p14:sldId id="256"/>
            <p14:sldId id="322"/>
            <p14:sldId id="318"/>
            <p14:sldId id="319"/>
            <p14:sldId id="292"/>
            <p14:sldId id="276"/>
            <p14:sldId id="294"/>
            <p14:sldId id="303"/>
            <p14:sldId id="267"/>
            <p14:sldId id="323"/>
            <p14:sldId id="324"/>
            <p14:sldId id="286"/>
            <p14:sldId id="312"/>
            <p14:sldId id="285"/>
            <p14:sldId id="298"/>
            <p14:sldId id="262"/>
          </p14:sldIdLst>
        </p14:section>
        <p14:section name="제목 없는 구역" id="{D46F2709-15F6-4617-A702-2A878281DA4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95"/>
    <a:srgbClr val="4A7AFF"/>
    <a:srgbClr val="99DFF9"/>
    <a:srgbClr val="57E1BE"/>
    <a:srgbClr val="8655FF"/>
    <a:srgbClr val="EFF3F9"/>
    <a:srgbClr val="7A8EA4"/>
    <a:srgbClr val="9FD1F8"/>
    <a:srgbClr val="17A48A"/>
    <a:srgbClr val="2F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6" autoAdjust="0"/>
    <p:restoredTop sz="90278" autoAdjust="0"/>
  </p:normalViewPr>
  <p:slideViewPr>
    <p:cSldViewPr snapToGrid="0">
      <p:cViewPr varScale="1">
        <p:scale>
          <a:sx n="103" d="100"/>
          <a:sy n="103" d="100"/>
        </p:scale>
        <p:origin x="70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경상도사투리능력고사</c:v>
                </c:pt>
              </c:strCache>
            </c:strRef>
          </c:tx>
          <c:spPr>
            <a:ln w="28575" cap="rnd">
              <a:solidFill>
                <a:schemeClr val="accent1">
                  <a:tint val="5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Sheet1!$B$2:$B$92</c:f>
              <c:numCache>
                <c:formatCode>General</c:formatCode>
                <c:ptCount val="91"/>
                <c:pt idx="0">
                  <c:v>1.0588200000000001</c:v>
                </c:pt>
                <c:pt idx="1">
                  <c:v>1.03491</c:v>
                </c:pt>
                <c:pt idx="2">
                  <c:v>0.97755000000000003</c:v>
                </c:pt>
                <c:pt idx="3">
                  <c:v>0.97038000000000002</c:v>
                </c:pt>
                <c:pt idx="4">
                  <c:v>0.90107000000000004</c:v>
                </c:pt>
                <c:pt idx="5">
                  <c:v>0.92257999999999996</c:v>
                </c:pt>
                <c:pt idx="6">
                  <c:v>0.92496999999999996</c:v>
                </c:pt>
                <c:pt idx="7">
                  <c:v>0.99428000000000005</c:v>
                </c:pt>
                <c:pt idx="8">
                  <c:v>0.97277000000000002</c:v>
                </c:pt>
                <c:pt idx="9">
                  <c:v>5.0909399999999998</c:v>
                </c:pt>
                <c:pt idx="10">
                  <c:v>76.686819999999997</c:v>
                </c:pt>
                <c:pt idx="11">
                  <c:v>100</c:v>
                </c:pt>
                <c:pt idx="12">
                  <c:v>29.38167</c:v>
                </c:pt>
                <c:pt idx="13">
                  <c:v>14.17337</c:v>
                </c:pt>
                <c:pt idx="14">
                  <c:v>10.059990000000001</c:v>
                </c:pt>
                <c:pt idx="15">
                  <c:v>8.4681700000000006</c:v>
                </c:pt>
                <c:pt idx="16">
                  <c:v>6.6468999999999996</c:v>
                </c:pt>
                <c:pt idx="17">
                  <c:v>5.1913200000000002</c:v>
                </c:pt>
                <c:pt idx="18">
                  <c:v>6.7425100000000002</c:v>
                </c:pt>
                <c:pt idx="19">
                  <c:v>6.1115199999999996</c:v>
                </c:pt>
                <c:pt idx="20">
                  <c:v>4.4456100000000003</c:v>
                </c:pt>
                <c:pt idx="21">
                  <c:v>3.58039</c:v>
                </c:pt>
                <c:pt idx="22">
                  <c:v>4.8782199999999998</c:v>
                </c:pt>
                <c:pt idx="23">
                  <c:v>4.4384399999999999</c:v>
                </c:pt>
                <c:pt idx="24">
                  <c:v>5.1243999999999996</c:v>
                </c:pt>
                <c:pt idx="25">
                  <c:v>5.4924799999999996</c:v>
                </c:pt>
                <c:pt idx="26">
                  <c:v>7.2229200000000002</c:v>
                </c:pt>
                <c:pt idx="27">
                  <c:v>12.66521</c:v>
                </c:pt>
                <c:pt idx="28">
                  <c:v>14.86412</c:v>
                </c:pt>
                <c:pt idx="29">
                  <c:v>22.098990000000001</c:v>
                </c:pt>
                <c:pt idx="30">
                  <c:v>19.65869</c:v>
                </c:pt>
                <c:pt idx="31">
                  <c:v>13.231669999999999</c:v>
                </c:pt>
                <c:pt idx="32">
                  <c:v>9.4576799999999999</c:v>
                </c:pt>
                <c:pt idx="33">
                  <c:v>7.0986399999999996</c:v>
                </c:pt>
                <c:pt idx="34">
                  <c:v>7.3089700000000004</c:v>
                </c:pt>
                <c:pt idx="35">
                  <c:v>6.0230800000000002</c:v>
                </c:pt>
                <c:pt idx="36">
                  <c:v>6.1162999999999998</c:v>
                </c:pt>
                <c:pt idx="37">
                  <c:v>6.4748200000000002</c:v>
                </c:pt>
                <c:pt idx="38">
                  <c:v>9.0896000000000008</c:v>
                </c:pt>
                <c:pt idx="39">
                  <c:v>8.8147400000000005</c:v>
                </c:pt>
                <c:pt idx="40">
                  <c:v>10.92043</c:v>
                </c:pt>
                <c:pt idx="41">
                  <c:v>9.2855899999999991</c:v>
                </c:pt>
                <c:pt idx="42">
                  <c:v>8.03078</c:v>
                </c:pt>
                <c:pt idx="43">
                  <c:v>7.4882200000000001</c:v>
                </c:pt>
                <c:pt idx="44">
                  <c:v>5.8820699999999997</c:v>
                </c:pt>
                <c:pt idx="45">
                  <c:v>5.2415200000000004</c:v>
                </c:pt>
                <c:pt idx="46">
                  <c:v>5.0288000000000004</c:v>
                </c:pt>
                <c:pt idx="47">
                  <c:v>4.4934099999999999</c:v>
                </c:pt>
                <c:pt idx="48">
                  <c:v>4.6105299999999998</c:v>
                </c:pt>
                <c:pt idx="49">
                  <c:v>3.8241800000000001</c:v>
                </c:pt>
                <c:pt idx="50">
                  <c:v>3.4011300000000002</c:v>
                </c:pt>
                <c:pt idx="51">
                  <c:v>3.1286499999999999</c:v>
                </c:pt>
                <c:pt idx="52">
                  <c:v>2.95418</c:v>
                </c:pt>
                <c:pt idx="53">
                  <c:v>3.85764</c:v>
                </c:pt>
                <c:pt idx="54">
                  <c:v>3.9532400000000001</c:v>
                </c:pt>
                <c:pt idx="55">
                  <c:v>3.7070599999999998</c:v>
                </c:pt>
                <c:pt idx="56">
                  <c:v>3.56366</c:v>
                </c:pt>
                <c:pt idx="57">
                  <c:v>3.4847800000000002</c:v>
                </c:pt>
                <c:pt idx="58">
                  <c:v>3.2744499999999999</c:v>
                </c:pt>
                <c:pt idx="59">
                  <c:v>3.1645099999999999</c:v>
                </c:pt>
                <c:pt idx="60">
                  <c:v>3.2481599999999999</c:v>
                </c:pt>
                <c:pt idx="61">
                  <c:v>3.29596</c:v>
                </c:pt>
                <c:pt idx="62">
                  <c:v>3.2553299999999998</c:v>
                </c:pt>
                <c:pt idx="63">
                  <c:v>3.0115400000000001</c:v>
                </c:pt>
                <c:pt idx="64">
                  <c:v>2.7725300000000002</c:v>
                </c:pt>
                <c:pt idx="65">
                  <c:v>3.4728300000000001</c:v>
                </c:pt>
                <c:pt idx="66">
                  <c:v>3.0354399999999999</c:v>
                </c:pt>
                <c:pt idx="67">
                  <c:v>2.60283</c:v>
                </c:pt>
                <c:pt idx="68">
                  <c:v>3.06412</c:v>
                </c:pt>
                <c:pt idx="69">
                  <c:v>4.0918700000000001</c:v>
                </c:pt>
                <c:pt idx="70">
                  <c:v>3.32464</c:v>
                </c:pt>
                <c:pt idx="71">
                  <c:v>3.20275</c:v>
                </c:pt>
                <c:pt idx="72">
                  <c:v>2.7103799999999998</c:v>
                </c:pt>
                <c:pt idx="73">
                  <c:v>2.45703</c:v>
                </c:pt>
                <c:pt idx="74">
                  <c:v>2.7486299999999999</c:v>
                </c:pt>
                <c:pt idx="75">
                  <c:v>3.4489299999999998</c:v>
                </c:pt>
                <c:pt idx="76">
                  <c:v>3.4561000000000002</c:v>
                </c:pt>
                <c:pt idx="77">
                  <c:v>3.3007399999999998</c:v>
                </c:pt>
                <c:pt idx="78">
                  <c:v>3.95085</c:v>
                </c:pt>
                <c:pt idx="79">
                  <c:v>4.0655799999999997</c:v>
                </c:pt>
                <c:pt idx="80">
                  <c:v>2.72234</c:v>
                </c:pt>
                <c:pt idx="81">
                  <c:v>2.6793100000000001</c:v>
                </c:pt>
                <c:pt idx="82">
                  <c:v>3.31508</c:v>
                </c:pt>
                <c:pt idx="83">
                  <c:v>3.18363</c:v>
                </c:pt>
                <c:pt idx="84">
                  <c:v>2.6052200000000001</c:v>
                </c:pt>
                <c:pt idx="85">
                  <c:v>2.7319</c:v>
                </c:pt>
                <c:pt idx="86">
                  <c:v>2.65063</c:v>
                </c:pt>
                <c:pt idx="87">
                  <c:v>3.06412</c:v>
                </c:pt>
                <c:pt idx="88">
                  <c:v>3.2529400000000002</c:v>
                </c:pt>
                <c:pt idx="89">
                  <c:v>3.3102999999999998</c:v>
                </c:pt>
                <c:pt idx="90">
                  <c:v>3.35094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17-914D-9045-BA550D9CA4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전라도사투리능력고사</c:v>
                </c:pt>
              </c:strCache>
            </c:strRef>
          </c:tx>
          <c:spPr>
            <a:ln w="28575" cap="rnd">
              <a:solidFill>
                <a:schemeClr val="accent1">
                  <a:tint val="8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Sheet1!$C$2:$C$92</c:f>
              <c:numCache>
                <c:formatCode>General</c:formatCode>
                <c:ptCount val="91"/>
                <c:pt idx="0">
                  <c:v>0.97755000000000003</c:v>
                </c:pt>
                <c:pt idx="1">
                  <c:v>0.86282999999999999</c:v>
                </c:pt>
                <c:pt idx="2">
                  <c:v>0.90824000000000005</c:v>
                </c:pt>
                <c:pt idx="3">
                  <c:v>0.86521999999999999</c:v>
                </c:pt>
                <c:pt idx="4">
                  <c:v>0.84131999999999996</c:v>
                </c:pt>
                <c:pt idx="5">
                  <c:v>0.74331999999999998</c:v>
                </c:pt>
                <c:pt idx="6">
                  <c:v>0.84131999999999996</c:v>
                </c:pt>
                <c:pt idx="7">
                  <c:v>0.84848999999999997</c:v>
                </c:pt>
                <c:pt idx="8">
                  <c:v>0.85087999999999997</c:v>
                </c:pt>
                <c:pt idx="9">
                  <c:v>1.00623</c:v>
                </c:pt>
                <c:pt idx="10">
                  <c:v>2.3972799999999999</c:v>
                </c:pt>
                <c:pt idx="11">
                  <c:v>3.0808499999999999</c:v>
                </c:pt>
                <c:pt idx="12">
                  <c:v>1.9909600000000001</c:v>
                </c:pt>
                <c:pt idx="13">
                  <c:v>1.68025</c:v>
                </c:pt>
                <c:pt idx="14">
                  <c:v>1.3647499999999999</c:v>
                </c:pt>
                <c:pt idx="15">
                  <c:v>1.44601</c:v>
                </c:pt>
                <c:pt idx="16">
                  <c:v>1.42689</c:v>
                </c:pt>
                <c:pt idx="17">
                  <c:v>1.3097799999999999</c:v>
                </c:pt>
                <c:pt idx="18">
                  <c:v>1.4746999999999999</c:v>
                </c:pt>
                <c:pt idx="19">
                  <c:v>1.62527</c:v>
                </c:pt>
                <c:pt idx="20">
                  <c:v>1.4197200000000001</c:v>
                </c:pt>
                <c:pt idx="21">
                  <c:v>1.23329</c:v>
                </c:pt>
                <c:pt idx="22">
                  <c:v>1.4651400000000001</c:v>
                </c:pt>
                <c:pt idx="23">
                  <c:v>1.4149400000000001</c:v>
                </c:pt>
                <c:pt idx="24">
                  <c:v>1.4579599999999999</c:v>
                </c:pt>
                <c:pt idx="25">
                  <c:v>1.42211</c:v>
                </c:pt>
                <c:pt idx="26">
                  <c:v>1.53684</c:v>
                </c:pt>
                <c:pt idx="27">
                  <c:v>8.8458100000000002</c:v>
                </c:pt>
                <c:pt idx="28">
                  <c:v>34.826349999999998</c:v>
                </c:pt>
                <c:pt idx="29">
                  <c:v>38.284849999999999</c:v>
                </c:pt>
                <c:pt idx="30">
                  <c:v>27.120619999999999</c:v>
                </c:pt>
                <c:pt idx="31">
                  <c:v>12.59112</c:v>
                </c:pt>
                <c:pt idx="32">
                  <c:v>7.9973200000000002</c:v>
                </c:pt>
                <c:pt idx="33">
                  <c:v>5.8629499999999997</c:v>
                </c:pt>
                <c:pt idx="34">
                  <c:v>5.02163</c:v>
                </c:pt>
                <c:pt idx="35">
                  <c:v>3.6783800000000002</c:v>
                </c:pt>
                <c:pt idx="36">
                  <c:v>3.35094</c:v>
                </c:pt>
                <c:pt idx="37">
                  <c:v>3.6974999999999998</c:v>
                </c:pt>
                <c:pt idx="38">
                  <c:v>5.9705000000000004</c:v>
                </c:pt>
                <c:pt idx="39">
                  <c:v>4.4288800000000004</c:v>
                </c:pt>
                <c:pt idx="40">
                  <c:v>4.18987</c:v>
                </c:pt>
                <c:pt idx="41">
                  <c:v>4.3308799999999996</c:v>
                </c:pt>
                <c:pt idx="42">
                  <c:v>4.0082199999999997</c:v>
                </c:pt>
                <c:pt idx="43">
                  <c:v>3.5875599999999999</c:v>
                </c:pt>
                <c:pt idx="44">
                  <c:v>3.4465400000000002</c:v>
                </c:pt>
                <c:pt idx="45">
                  <c:v>2.7127699999999999</c:v>
                </c:pt>
                <c:pt idx="46">
                  <c:v>2.37338</c:v>
                </c:pt>
                <c:pt idx="47">
                  <c:v>2.39011</c:v>
                </c:pt>
                <c:pt idx="48">
                  <c:v>2.4331299999999998</c:v>
                </c:pt>
                <c:pt idx="49">
                  <c:v>1.8810199999999999</c:v>
                </c:pt>
                <c:pt idx="50">
                  <c:v>1.7854099999999999</c:v>
                </c:pt>
                <c:pt idx="51">
                  <c:v>1.65873</c:v>
                </c:pt>
                <c:pt idx="52">
                  <c:v>1.59659</c:v>
                </c:pt>
                <c:pt idx="53">
                  <c:v>2.0793900000000001</c:v>
                </c:pt>
                <c:pt idx="54">
                  <c:v>1.8594999999999999</c:v>
                </c:pt>
                <c:pt idx="55">
                  <c:v>1.66351</c:v>
                </c:pt>
                <c:pt idx="56">
                  <c:v>1.74</c:v>
                </c:pt>
                <c:pt idx="57">
                  <c:v>1.62049</c:v>
                </c:pt>
                <c:pt idx="58">
                  <c:v>1.68981</c:v>
                </c:pt>
                <c:pt idx="59">
                  <c:v>1.6969799999999999</c:v>
                </c:pt>
                <c:pt idx="60">
                  <c:v>1.7232700000000001</c:v>
                </c:pt>
                <c:pt idx="61">
                  <c:v>1.6324399999999999</c:v>
                </c:pt>
                <c:pt idx="62">
                  <c:v>1.4053800000000001</c:v>
                </c:pt>
                <c:pt idx="63">
                  <c:v>1.46035</c:v>
                </c:pt>
                <c:pt idx="64">
                  <c:v>1.63005</c:v>
                </c:pt>
                <c:pt idx="65">
                  <c:v>1.4292800000000001</c:v>
                </c:pt>
                <c:pt idx="66">
                  <c:v>1.4340599999999999</c:v>
                </c:pt>
                <c:pt idx="67">
                  <c:v>1.46753</c:v>
                </c:pt>
                <c:pt idx="68">
                  <c:v>1.57508</c:v>
                </c:pt>
                <c:pt idx="69">
                  <c:v>1.5105500000000001</c:v>
                </c:pt>
                <c:pt idx="70">
                  <c:v>1.32412</c:v>
                </c:pt>
                <c:pt idx="71">
                  <c:v>1.58464</c:v>
                </c:pt>
                <c:pt idx="72">
                  <c:v>1.3265100000000001</c:v>
                </c:pt>
                <c:pt idx="73">
                  <c:v>1.22851</c:v>
                </c:pt>
                <c:pt idx="74">
                  <c:v>1.4053800000000001</c:v>
                </c:pt>
                <c:pt idx="75">
                  <c:v>1.26437</c:v>
                </c:pt>
                <c:pt idx="76">
                  <c:v>1.5248900000000001</c:v>
                </c:pt>
                <c:pt idx="77">
                  <c:v>1.46753</c:v>
                </c:pt>
                <c:pt idx="78">
                  <c:v>1.7065399999999999</c:v>
                </c:pt>
                <c:pt idx="79">
                  <c:v>1.8308199999999999</c:v>
                </c:pt>
                <c:pt idx="80">
                  <c:v>1.53206</c:v>
                </c:pt>
                <c:pt idx="81">
                  <c:v>1.41733</c:v>
                </c:pt>
                <c:pt idx="82">
                  <c:v>1.5942000000000001</c:v>
                </c:pt>
                <c:pt idx="83">
                  <c:v>1.5440100000000001</c:v>
                </c:pt>
                <c:pt idx="84">
                  <c:v>1.5392300000000001</c:v>
                </c:pt>
                <c:pt idx="85">
                  <c:v>1.60615</c:v>
                </c:pt>
                <c:pt idx="86">
                  <c:v>1.41733</c:v>
                </c:pt>
                <c:pt idx="87">
                  <c:v>1.65395</c:v>
                </c:pt>
                <c:pt idx="88">
                  <c:v>1.6419999999999999</c:v>
                </c:pt>
                <c:pt idx="89">
                  <c:v>1.71132</c:v>
                </c:pt>
                <c:pt idx="90">
                  <c:v>1.55596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17-914D-9045-BA550D9CA4F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충청도사투리능력고사</c:v>
                </c:pt>
              </c:strCache>
            </c:strRef>
          </c:tx>
          <c:spPr>
            <a:ln w="28575" cap="rnd">
              <a:solidFill>
                <a:schemeClr val="accent1">
                  <a:shade val="8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Sheet1!$D$2:$D$92</c:f>
              <c:numCache>
                <c:formatCode>General</c:formatCode>
                <c:ptCount val="91"/>
                <c:pt idx="0">
                  <c:v>0.40392</c:v>
                </c:pt>
                <c:pt idx="1">
                  <c:v>0.29876000000000003</c:v>
                </c:pt>
                <c:pt idx="2">
                  <c:v>0.33939000000000002</c:v>
                </c:pt>
                <c:pt idx="3">
                  <c:v>0.35133999999999999</c:v>
                </c:pt>
                <c:pt idx="4">
                  <c:v>0.3609</c:v>
                </c:pt>
                <c:pt idx="5">
                  <c:v>0.33222000000000002</c:v>
                </c:pt>
                <c:pt idx="6">
                  <c:v>0.37046000000000001</c:v>
                </c:pt>
                <c:pt idx="7">
                  <c:v>0.37046000000000001</c:v>
                </c:pt>
                <c:pt idx="8">
                  <c:v>0.34177999999999997</c:v>
                </c:pt>
                <c:pt idx="9">
                  <c:v>0.50192000000000003</c:v>
                </c:pt>
                <c:pt idx="10">
                  <c:v>0.71702999999999995</c:v>
                </c:pt>
                <c:pt idx="11">
                  <c:v>0.77678000000000003</c:v>
                </c:pt>
                <c:pt idx="12">
                  <c:v>0.52581999999999995</c:v>
                </c:pt>
                <c:pt idx="13">
                  <c:v>0.49714000000000003</c:v>
                </c:pt>
                <c:pt idx="14">
                  <c:v>0.51865000000000006</c:v>
                </c:pt>
                <c:pt idx="15">
                  <c:v>0.43021999999999999</c:v>
                </c:pt>
                <c:pt idx="16">
                  <c:v>0.45651000000000003</c:v>
                </c:pt>
                <c:pt idx="17">
                  <c:v>0.48280000000000001</c:v>
                </c:pt>
                <c:pt idx="18">
                  <c:v>0.47802</c:v>
                </c:pt>
                <c:pt idx="19">
                  <c:v>0.53059999999999996</c:v>
                </c:pt>
                <c:pt idx="20">
                  <c:v>0.43260999999999999</c:v>
                </c:pt>
                <c:pt idx="21">
                  <c:v>0.42065999999999998</c:v>
                </c:pt>
                <c:pt idx="22">
                  <c:v>0.51626000000000005</c:v>
                </c:pt>
                <c:pt idx="23">
                  <c:v>0.50431000000000004</c:v>
                </c:pt>
                <c:pt idx="24">
                  <c:v>0.52103999999999995</c:v>
                </c:pt>
                <c:pt idx="25">
                  <c:v>0.47563</c:v>
                </c:pt>
                <c:pt idx="26">
                  <c:v>0.46606999999999998</c:v>
                </c:pt>
                <c:pt idx="27">
                  <c:v>1.1281300000000001</c:v>
                </c:pt>
                <c:pt idx="28">
                  <c:v>1.95272</c:v>
                </c:pt>
                <c:pt idx="29">
                  <c:v>2.2634300000000001</c:v>
                </c:pt>
                <c:pt idx="30">
                  <c:v>1.8212600000000001</c:v>
                </c:pt>
                <c:pt idx="31">
                  <c:v>1.3289</c:v>
                </c:pt>
                <c:pt idx="32">
                  <c:v>0.99428000000000005</c:v>
                </c:pt>
                <c:pt idx="33">
                  <c:v>0.77678000000000003</c:v>
                </c:pt>
                <c:pt idx="34">
                  <c:v>1.03491</c:v>
                </c:pt>
                <c:pt idx="35">
                  <c:v>0.80306999999999995</c:v>
                </c:pt>
                <c:pt idx="36">
                  <c:v>0.82935999999999999</c:v>
                </c:pt>
                <c:pt idx="37">
                  <c:v>0.76961000000000002</c:v>
                </c:pt>
                <c:pt idx="38">
                  <c:v>4.1563999999999997</c:v>
                </c:pt>
                <c:pt idx="39">
                  <c:v>6.6875400000000003</c:v>
                </c:pt>
                <c:pt idx="40">
                  <c:v>4.4432200000000002</c:v>
                </c:pt>
                <c:pt idx="41">
                  <c:v>3.2290399999999999</c:v>
                </c:pt>
                <c:pt idx="42">
                  <c:v>2.3375300000000001</c:v>
                </c:pt>
                <c:pt idx="43">
                  <c:v>2.21563</c:v>
                </c:pt>
                <c:pt idx="44">
                  <c:v>1.9097</c:v>
                </c:pt>
                <c:pt idx="45">
                  <c:v>1.7901899999999999</c:v>
                </c:pt>
                <c:pt idx="46">
                  <c:v>1.1592</c:v>
                </c:pt>
                <c:pt idx="47">
                  <c:v>1.31456</c:v>
                </c:pt>
                <c:pt idx="48">
                  <c:v>1.1161799999999999</c:v>
                </c:pt>
                <c:pt idx="49">
                  <c:v>0.94886999999999999</c:v>
                </c:pt>
                <c:pt idx="50">
                  <c:v>0.72897999999999996</c:v>
                </c:pt>
                <c:pt idx="51">
                  <c:v>0.76961000000000002</c:v>
                </c:pt>
                <c:pt idx="52">
                  <c:v>0.90824000000000005</c:v>
                </c:pt>
                <c:pt idx="53">
                  <c:v>1.0086200000000001</c:v>
                </c:pt>
                <c:pt idx="54">
                  <c:v>0.73853999999999997</c:v>
                </c:pt>
                <c:pt idx="55">
                  <c:v>0.80067999999999995</c:v>
                </c:pt>
                <c:pt idx="56">
                  <c:v>0.72180999999999995</c:v>
                </c:pt>
                <c:pt idx="57">
                  <c:v>0.71941999999999995</c:v>
                </c:pt>
                <c:pt idx="58">
                  <c:v>0.71702999999999995</c:v>
                </c:pt>
                <c:pt idx="59">
                  <c:v>0.72180999999999995</c:v>
                </c:pt>
                <c:pt idx="60">
                  <c:v>0.85565999999999998</c:v>
                </c:pt>
                <c:pt idx="61">
                  <c:v>0.82218999999999998</c:v>
                </c:pt>
                <c:pt idx="62">
                  <c:v>0.76483000000000001</c:v>
                </c:pt>
                <c:pt idx="63">
                  <c:v>0.74092999999999998</c:v>
                </c:pt>
                <c:pt idx="64">
                  <c:v>0.56167</c:v>
                </c:pt>
                <c:pt idx="65">
                  <c:v>0.68357000000000001</c:v>
                </c:pt>
                <c:pt idx="66">
                  <c:v>0.54493999999999998</c:v>
                </c:pt>
                <c:pt idx="67">
                  <c:v>0.54015999999999997</c:v>
                </c:pt>
                <c:pt idx="68">
                  <c:v>0.70986000000000005</c:v>
                </c:pt>
                <c:pt idx="69">
                  <c:v>0.77678000000000003</c:v>
                </c:pt>
                <c:pt idx="70">
                  <c:v>0.60707999999999995</c:v>
                </c:pt>
                <c:pt idx="71">
                  <c:v>0.65488999999999997</c:v>
                </c:pt>
                <c:pt idx="72">
                  <c:v>0.54015999999999997</c:v>
                </c:pt>
                <c:pt idx="73">
                  <c:v>0.49475000000000002</c:v>
                </c:pt>
                <c:pt idx="74">
                  <c:v>0.58318000000000003</c:v>
                </c:pt>
                <c:pt idx="75">
                  <c:v>0.64532999999999996</c:v>
                </c:pt>
                <c:pt idx="76">
                  <c:v>0.60229999999999995</c:v>
                </c:pt>
                <c:pt idx="77">
                  <c:v>0.70986000000000005</c:v>
                </c:pt>
                <c:pt idx="78">
                  <c:v>0.71225000000000005</c:v>
                </c:pt>
                <c:pt idx="79">
                  <c:v>0.72419999999999995</c:v>
                </c:pt>
                <c:pt idx="80">
                  <c:v>0.55210999999999999</c:v>
                </c:pt>
                <c:pt idx="81">
                  <c:v>0.70030000000000003</c:v>
                </c:pt>
                <c:pt idx="82">
                  <c:v>0.71702999999999995</c:v>
                </c:pt>
                <c:pt idx="83">
                  <c:v>0.59513000000000005</c:v>
                </c:pt>
                <c:pt idx="84">
                  <c:v>0.61902999999999997</c:v>
                </c:pt>
                <c:pt idx="85">
                  <c:v>0.70508000000000004</c:v>
                </c:pt>
                <c:pt idx="86">
                  <c:v>0.62141999999999997</c:v>
                </c:pt>
                <c:pt idx="87">
                  <c:v>0.74570999999999998</c:v>
                </c:pt>
                <c:pt idx="88">
                  <c:v>0.96560000000000001</c:v>
                </c:pt>
                <c:pt idx="89">
                  <c:v>0.95843</c:v>
                </c:pt>
                <c:pt idx="90">
                  <c:v>0.73853999999999997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17-914D-9045-BA550D9CA4F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제주도사투리능력고사</c:v>
                </c:pt>
              </c:strCache>
            </c:strRef>
          </c:tx>
          <c:spPr>
            <a:ln w="28575" cap="rnd">
              <a:solidFill>
                <a:schemeClr val="accent1">
                  <a:shade val="5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Sheet1!$E$2:$E$92</c:f>
              <c:numCache>
                <c:formatCode>General</c:formatCode>
                <c:ptCount val="91"/>
                <c:pt idx="0">
                  <c:v>0.6764</c:v>
                </c:pt>
                <c:pt idx="1">
                  <c:v>0.72658999999999996</c:v>
                </c:pt>
                <c:pt idx="2">
                  <c:v>0.57123000000000002</c:v>
                </c:pt>
                <c:pt idx="3">
                  <c:v>0.70747000000000004</c:v>
                </c:pt>
                <c:pt idx="4">
                  <c:v>0.52820999999999996</c:v>
                </c:pt>
                <c:pt idx="5">
                  <c:v>0.48519000000000001</c:v>
                </c:pt>
                <c:pt idx="6">
                  <c:v>0.57362000000000002</c:v>
                </c:pt>
                <c:pt idx="7">
                  <c:v>0.73853999999999997</c:v>
                </c:pt>
                <c:pt idx="8">
                  <c:v>0.76961000000000002</c:v>
                </c:pt>
                <c:pt idx="9">
                  <c:v>0.69313000000000002</c:v>
                </c:pt>
                <c:pt idx="10">
                  <c:v>0.93930999999999998</c:v>
                </c:pt>
                <c:pt idx="11">
                  <c:v>0.87717000000000001</c:v>
                </c:pt>
                <c:pt idx="12">
                  <c:v>0.61902999999999997</c:v>
                </c:pt>
                <c:pt idx="13">
                  <c:v>0.57601000000000002</c:v>
                </c:pt>
                <c:pt idx="14">
                  <c:v>0.66922999999999999</c:v>
                </c:pt>
                <c:pt idx="15">
                  <c:v>0.70269000000000004</c:v>
                </c:pt>
                <c:pt idx="16">
                  <c:v>0.69791000000000003</c:v>
                </c:pt>
                <c:pt idx="17">
                  <c:v>0.67879</c:v>
                </c:pt>
                <c:pt idx="18">
                  <c:v>0.6764</c:v>
                </c:pt>
                <c:pt idx="19">
                  <c:v>0.74092999999999998</c:v>
                </c:pt>
                <c:pt idx="20">
                  <c:v>0.69074000000000002</c:v>
                </c:pt>
                <c:pt idx="21">
                  <c:v>0.66922999999999999</c:v>
                </c:pt>
                <c:pt idx="22">
                  <c:v>0.79829000000000006</c:v>
                </c:pt>
                <c:pt idx="23">
                  <c:v>0.69552000000000003</c:v>
                </c:pt>
                <c:pt idx="24">
                  <c:v>0.74092999999999998</c:v>
                </c:pt>
                <c:pt idx="25">
                  <c:v>0.69074000000000002</c:v>
                </c:pt>
                <c:pt idx="26">
                  <c:v>0.69552000000000003</c:v>
                </c:pt>
                <c:pt idx="27">
                  <c:v>0.80067999999999995</c:v>
                </c:pt>
                <c:pt idx="28">
                  <c:v>1.3049999999999999</c:v>
                </c:pt>
                <c:pt idx="29">
                  <c:v>1.3767</c:v>
                </c:pt>
                <c:pt idx="30">
                  <c:v>1.4842599999999999</c:v>
                </c:pt>
                <c:pt idx="31">
                  <c:v>1.26915</c:v>
                </c:pt>
                <c:pt idx="32">
                  <c:v>1.07555</c:v>
                </c:pt>
                <c:pt idx="33">
                  <c:v>0.91063000000000005</c:v>
                </c:pt>
                <c:pt idx="34">
                  <c:v>0.97755000000000003</c:v>
                </c:pt>
                <c:pt idx="35">
                  <c:v>0.91063000000000005</c:v>
                </c:pt>
                <c:pt idx="36">
                  <c:v>0.82696999999999998</c:v>
                </c:pt>
                <c:pt idx="37">
                  <c:v>0.95125999999999999</c:v>
                </c:pt>
                <c:pt idx="38">
                  <c:v>0.93213999999999997</c:v>
                </c:pt>
                <c:pt idx="39">
                  <c:v>1.1185700000000001</c:v>
                </c:pt>
                <c:pt idx="40">
                  <c:v>0.87239</c:v>
                </c:pt>
                <c:pt idx="41">
                  <c:v>1.04687</c:v>
                </c:pt>
                <c:pt idx="42">
                  <c:v>0.87478</c:v>
                </c:pt>
                <c:pt idx="43">
                  <c:v>0.89868000000000003</c:v>
                </c:pt>
                <c:pt idx="44">
                  <c:v>0.81023999999999996</c:v>
                </c:pt>
                <c:pt idx="45">
                  <c:v>0.86760999999999999</c:v>
                </c:pt>
                <c:pt idx="46">
                  <c:v>0.86043999999999998</c:v>
                </c:pt>
                <c:pt idx="47">
                  <c:v>0.73136999999999996</c:v>
                </c:pt>
                <c:pt idx="48">
                  <c:v>0.80545999999999995</c:v>
                </c:pt>
                <c:pt idx="49">
                  <c:v>0.85565999999999998</c:v>
                </c:pt>
                <c:pt idx="50">
                  <c:v>0.76961000000000002</c:v>
                </c:pt>
                <c:pt idx="51">
                  <c:v>0.76244000000000001</c:v>
                </c:pt>
                <c:pt idx="52">
                  <c:v>0.80306999999999995</c:v>
                </c:pt>
                <c:pt idx="53">
                  <c:v>0.86043999999999998</c:v>
                </c:pt>
                <c:pt idx="54">
                  <c:v>0.79351000000000005</c:v>
                </c:pt>
                <c:pt idx="55">
                  <c:v>0.85087999999999997</c:v>
                </c:pt>
                <c:pt idx="56">
                  <c:v>0.81501999999999997</c:v>
                </c:pt>
                <c:pt idx="57">
                  <c:v>0.87</c:v>
                </c:pt>
                <c:pt idx="58">
                  <c:v>0.87956000000000001</c:v>
                </c:pt>
                <c:pt idx="59">
                  <c:v>0.93930999999999998</c:v>
                </c:pt>
                <c:pt idx="60">
                  <c:v>0.96321000000000001</c:v>
                </c:pt>
                <c:pt idx="61">
                  <c:v>0.73614999999999997</c:v>
                </c:pt>
                <c:pt idx="62">
                  <c:v>0.67879</c:v>
                </c:pt>
                <c:pt idx="63">
                  <c:v>0.77678000000000003</c:v>
                </c:pt>
                <c:pt idx="64">
                  <c:v>0.81740999999999997</c:v>
                </c:pt>
                <c:pt idx="65">
                  <c:v>0.80545999999999995</c:v>
                </c:pt>
                <c:pt idx="66">
                  <c:v>0.71225000000000005</c:v>
                </c:pt>
                <c:pt idx="67">
                  <c:v>0.70747000000000004</c:v>
                </c:pt>
                <c:pt idx="68">
                  <c:v>0.70986000000000005</c:v>
                </c:pt>
                <c:pt idx="69">
                  <c:v>0.67161999999999999</c:v>
                </c:pt>
                <c:pt idx="70">
                  <c:v>0.64532999999999996</c:v>
                </c:pt>
                <c:pt idx="71">
                  <c:v>0.60946999999999996</c:v>
                </c:pt>
                <c:pt idx="72">
                  <c:v>0.60946999999999996</c:v>
                </c:pt>
                <c:pt idx="73">
                  <c:v>0.61663999999999997</c:v>
                </c:pt>
                <c:pt idx="74">
                  <c:v>0.71941999999999995</c:v>
                </c:pt>
                <c:pt idx="75">
                  <c:v>0.67879</c:v>
                </c:pt>
                <c:pt idx="76">
                  <c:v>0.76961000000000002</c:v>
                </c:pt>
                <c:pt idx="77">
                  <c:v>0.70986000000000005</c:v>
                </c:pt>
                <c:pt idx="78">
                  <c:v>0.76483000000000001</c:v>
                </c:pt>
                <c:pt idx="79">
                  <c:v>0.69074000000000002</c:v>
                </c:pt>
                <c:pt idx="80">
                  <c:v>0.70269000000000004</c:v>
                </c:pt>
                <c:pt idx="81">
                  <c:v>0.70986000000000005</c:v>
                </c:pt>
                <c:pt idx="82">
                  <c:v>0.74570999999999998</c:v>
                </c:pt>
                <c:pt idx="83">
                  <c:v>0.92974999999999997</c:v>
                </c:pt>
                <c:pt idx="84">
                  <c:v>1.05165</c:v>
                </c:pt>
                <c:pt idx="85">
                  <c:v>0.89629000000000003</c:v>
                </c:pt>
                <c:pt idx="86">
                  <c:v>1.04687</c:v>
                </c:pt>
                <c:pt idx="87">
                  <c:v>1.0779399999999999</c:v>
                </c:pt>
                <c:pt idx="88">
                  <c:v>0.90107000000000004</c:v>
                </c:pt>
                <c:pt idx="89">
                  <c:v>0.89151000000000002</c:v>
                </c:pt>
                <c:pt idx="90">
                  <c:v>0.93691999999999998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17-914D-9045-BA550D9CA4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0288687"/>
        <c:axId val="1970290351"/>
      </c:lineChart>
      <c:dateAx>
        <c:axId val="1970288687"/>
        <c:scaling>
          <c:orientation val="minMax"/>
        </c:scaling>
        <c:delete val="0"/>
        <c:axPos val="b"/>
        <c:numFmt formatCode="m&quot;/&quot;d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endParaRPr lang="ko-KR"/>
          </a:p>
        </c:txPr>
        <c:crossAx val="1970290351"/>
        <c:crosses val="autoZero"/>
        <c:auto val="0"/>
        <c:lblOffset val="100"/>
        <c:baseTimeUnit val="days"/>
      </c:dateAx>
      <c:valAx>
        <c:axId val="197029035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028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9991202606360372E-2"/>
          <c:y val="0.81648876523590153"/>
          <c:w val="0.90245271511327763"/>
          <c:h val="0.109241468845441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0-12</c:v>
                </c:pt>
                <c:pt idx="1">
                  <c:v>13-19</c:v>
                </c:pt>
                <c:pt idx="2">
                  <c:v>20-24</c:v>
                </c:pt>
                <c:pt idx="3">
                  <c:v>25-29</c:v>
                </c:pt>
                <c:pt idx="4">
                  <c:v>30-39</c:v>
                </c:pt>
                <c:pt idx="5">
                  <c:v>40-49</c:v>
                </c:pt>
                <c:pt idx="6">
                  <c:v>50-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29.32</c:v>
                </c:pt>
                <c:pt idx="2">
                  <c:v>29.32</c:v>
                </c:pt>
                <c:pt idx="3">
                  <c:v>19.54</c:v>
                </c:pt>
                <c:pt idx="4">
                  <c:v>9.77</c:v>
                </c:pt>
                <c:pt idx="5">
                  <c:v>5.86</c:v>
                </c:pt>
                <c:pt idx="6">
                  <c:v>5.86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F6-4583-8F9F-8C4115A57B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0-12</c:v>
                </c:pt>
                <c:pt idx="1">
                  <c:v>13-19</c:v>
                </c:pt>
                <c:pt idx="2">
                  <c:v>20-24</c:v>
                </c:pt>
                <c:pt idx="3">
                  <c:v>25-29</c:v>
                </c:pt>
                <c:pt idx="4">
                  <c:v>30-39</c:v>
                </c:pt>
                <c:pt idx="5">
                  <c:v>40-49</c:v>
                </c:pt>
                <c:pt idx="6">
                  <c:v>50-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3.11</c:v>
                </c:pt>
                <c:pt idx="1">
                  <c:v>37.340000000000003</c:v>
                </c:pt>
                <c:pt idx="2">
                  <c:v>21.36</c:v>
                </c:pt>
                <c:pt idx="3">
                  <c:v>11.88</c:v>
                </c:pt>
                <c:pt idx="4">
                  <c:v>11.88</c:v>
                </c:pt>
                <c:pt idx="5">
                  <c:v>9.9</c:v>
                </c:pt>
                <c:pt idx="6">
                  <c:v>4.53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F6-4583-8F9F-8C4115A57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1029295"/>
        <c:axId val="1681028879"/>
      </c:barChart>
      <c:catAx>
        <c:axId val="1681029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endParaRPr lang="ko-KR"/>
          </a:p>
        </c:txPr>
        <c:crossAx val="1681028879"/>
        <c:crosses val="autoZero"/>
        <c:auto val="1"/>
        <c:lblAlgn val="ctr"/>
        <c:lblOffset val="100"/>
        <c:noMultiLvlLbl val="0"/>
      </c:catAx>
      <c:valAx>
        <c:axId val="168102887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endParaRPr lang="ko-KR"/>
          </a:p>
        </c:txPr>
        <c:crossAx val="1681029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0636640126987"/>
          <c:y val="0.91459335984585199"/>
          <c:w val="0.23872671974602594"/>
          <c:h val="7.84229083998345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에스코어 드림 3 Light" panose="020B0303030302020204" pitchFamily="34" charset="-127"/>
          <a:ea typeface="에스코어 드림 3 Light" panose="020B0303030302020204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FE2BFCDF-CE02-401D-B830-6A16293D5657}" type="datetimeFigureOut">
              <a:rPr lang="ko-KR" altLang="en-US" smtClean="0"/>
              <a:pPr/>
              <a:t>2022-08-24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BA2C585C-DB5B-4186-90B6-622B16FB081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4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95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28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6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7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47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22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359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54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59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95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A3E3E-E3EF-162E-C0FB-130F87B6B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FA94BC-0271-1914-8AD1-A8A4393FA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904A6-279D-7AE2-F895-324E06E4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2B368-3727-AEF8-B0D4-3327698D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447F4-88F4-05CB-A364-8A8399E8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53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F3AF0-42CC-4749-F635-D3E75A0D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06DEF5-00F0-E707-0BD2-B08B03C46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DA2835-EB43-DECB-E815-2475359E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76760-3798-81DF-5EC1-28BD996F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43F487-A5BD-A9D5-22A7-6B9FAE5B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8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A5E1AF-8013-28D3-AD25-DCB5AAF05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B6E7F-3A9A-96C6-98F5-CD470848E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EEED9-A1BA-17EE-1BFA-656073E2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F1B7D-DE4F-36A5-A67C-FD8476E8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EB2E7-2530-AF0E-6A09-29022145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5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9B10E-656F-9ECE-FAAE-31A72350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B30F8-BADC-C8FD-5DD6-1CF599C0A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B5D02-378D-D7F0-48A9-04198CB5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2B02B-DA64-8045-D35B-1574ADEB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95CFA-74E8-136E-4204-09FE8DFA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4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1EA7F-A81B-F950-F0FA-835F13FF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B7E74-87FF-CFBA-6F9A-2BF3FDD48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CB3E8-1D94-1002-766F-41B52F36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A6B8B-878A-F787-C7A7-D9B7A96D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685F6-65A8-B058-302B-86C1050D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3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0A430-762D-72B1-C5D8-4B154BAD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BE9E6-78C9-7281-4277-42BBB7335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DCAC60-310A-892F-09FF-B2A85F864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D9BA8-D935-1FB3-572E-7E7CE90B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A79A2F-0C63-93CA-7EB3-3CA16E74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37125C-19BA-81A8-296D-0F99E0A4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4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2CE63-CA80-B695-5AC3-95ECF2A6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E4786-D6BF-A0AD-CDD5-68D6BCAED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DB2B66-43E4-F762-A631-19875C77B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D7B628-2503-71F6-EB00-830B017E6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A02565-5485-CC5C-162A-3FE3B4FE6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D672A0-5151-5350-3439-1EF9C3A6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8C8E7C-F2B8-03C1-489B-1DBB1FC1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DA95E5-C375-EFC9-3FEF-91BF4EF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0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6E4A6-3D3F-5B78-EC71-57D12C62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C0E4A9-644A-D9FD-9A1C-96F57B6B0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366A42-3A1B-6D10-0F57-8B4600DF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C91828-6B10-1B4F-CA44-B304CE9B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7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EF5F0F-2108-22D2-DF04-C2EF7D0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580F55-BE20-1D5E-8F08-7C69DA1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1D31B7-792B-0E9D-AC90-8692F018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2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F191F-FD12-134B-2A6C-596CAE0C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7AA46-92EF-942B-EADC-BE1DA98E2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64032B-1E14-52D3-84A9-F108FBA95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D6C464-8887-1C5B-D06D-7FB3EE69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3EEBB-434E-BF33-8F2E-6CE02933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A78764-0F36-631A-A540-7A6AEE51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61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DEB22-706A-F6D9-3FB8-5B76DF06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35D775-0342-0C0E-D8E6-44B2AF985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22085B-F183-74E6-3B69-12E3EB25E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5F1048-B9B7-E562-9B91-34C123DF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90D27-E099-F786-AFD8-5202AA10C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79BD38-53EC-77A2-AA29-E0F57F1B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7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AF3FB1-71D4-A67B-4ADC-11C45339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016B0C-8700-0470-550F-C1EE1E79B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3DA99-0A85-F888-3322-A0CCAC9AC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81A6E42B-E5F7-4D71-958B-A7844300E04E}" type="datetimeFigureOut">
              <a:rPr lang="ko-KR" altLang="en-US" smtClean="0"/>
              <a:pPr/>
              <a:t>2022-08-24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FAC86B-6BCA-38F4-D8A8-04C7A157A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0309B-0ECA-8DE9-86F5-B9903277C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179DC858-2CBA-4C00-AA37-1288BCCFB4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207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wenyanet.com/image/AGHMN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8802E1-7DA0-141C-3ACF-79004278C47F}"/>
              </a:ext>
            </a:extLst>
          </p:cNvPr>
          <p:cNvSpPr txBox="1"/>
          <p:nvPr/>
        </p:nvSpPr>
        <p:spPr>
          <a:xfrm>
            <a:off x="174542" y="281571"/>
            <a:ext cx="1144119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dirty="0">
                <a:latin typeface="카페24 빛나는별" pitchFamily="2" charset="-127"/>
                <a:ea typeface="카페24 빛나는별" pitchFamily="2" charset="-127"/>
              </a:rPr>
              <a:t>“</a:t>
            </a:r>
            <a:r>
              <a:rPr lang="ko-KR" altLang="en-US" sz="11500" dirty="0" err="1">
                <a:latin typeface="카페24 빛나는별" pitchFamily="2" charset="-127"/>
                <a:ea typeface="카페24 빛나는별" pitchFamily="2" charset="-127"/>
              </a:rPr>
              <a:t>갱상도</a:t>
            </a:r>
            <a:r>
              <a:rPr lang="ko-KR" altLang="en-US" sz="11500" dirty="0">
                <a:latin typeface="카페24 빛나는별" pitchFamily="2" charset="-127"/>
                <a:ea typeface="카페24 빛나는별" pitchFamily="2" charset="-127"/>
              </a:rPr>
              <a:t> 아이가</a:t>
            </a:r>
            <a:r>
              <a:rPr lang="en-US" altLang="ko-KR" sz="11500" dirty="0">
                <a:latin typeface="카페24 빛나는별" pitchFamily="2" charset="-127"/>
                <a:ea typeface="카페24 빛나는별" pitchFamily="2" charset="-127"/>
              </a:rPr>
              <a:t>?”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44B2E-B0C0-41F4-B64E-2D8A284CE58F}"/>
              </a:ext>
            </a:extLst>
          </p:cNvPr>
          <p:cNvSpPr txBox="1"/>
          <p:nvPr/>
        </p:nvSpPr>
        <p:spPr>
          <a:xfrm>
            <a:off x="576262" y="4714382"/>
            <a:ext cx="648846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기반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K-digital training/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부산대학교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은서희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장정원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정대현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402D24-8671-9109-1732-C3690629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74" y="1812513"/>
            <a:ext cx="5574926" cy="5555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27B1C-2F71-F23B-9D96-7D96607BDBC0}"/>
              </a:ext>
            </a:extLst>
          </p:cNvPr>
          <p:cNvSpPr txBox="1"/>
          <p:nvPr/>
        </p:nvSpPr>
        <p:spPr>
          <a:xfrm>
            <a:off x="576262" y="1882033"/>
            <a:ext cx="7348538" cy="60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280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BiGRU</a:t>
            </a:r>
            <a:r>
              <a:rPr lang="en-US" altLang="ko-KR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딥러닝기반</a:t>
            </a:r>
            <a:r>
              <a:rPr lang="ko-KR" altLang="en-US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사투리 평가 웹 서비스</a:t>
            </a:r>
          </a:p>
        </p:txBody>
      </p:sp>
    </p:spTree>
    <p:extLst>
      <p:ext uri="{BB962C8B-B14F-4D97-AF65-F5344CB8AC3E}">
        <p14:creationId xmlns:p14="http://schemas.microsoft.com/office/powerpoint/2010/main" val="289420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783397" y="411109"/>
            <a:ext cx="8696197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D728-2B03-706E-B8D6-34E8E9F5107F}"/>
              </a:ext>
            </a:extLst>
          </p:cNvPr>
          <p:cNvSpPr txBox="1"/>
          <p:nvPr/>
        </p:nvSpPr>
        <p:spPr>
          <a:xfrm>
            <a:off x="1126680" y="4974889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데이터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AI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허브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지역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라벨링이 된 음성데이터</a:t>
            </a:r>
          </a:p>
        </p:txBody>
      </p:sp>
      <p:sp>
        <p:nvSpPr>
          <p:cNvPr id="39" name="타원 8">
            <a:extLst>
              <a:ext uri="{FF2B5EF4-FFF2-40B4-BE49-F238E27FC236}">
                <a16:creationId xmlns:a16="http://schemas.microsoft.com/office/drawing/2014/main" id="{3CEE1DAA-21BB-BD75-B64D-8F5C8416A73E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6">
            <a:extLst>
              <a:ext uri="{FF2B5EF4-FFF2-40B4-BE49-F238E27FC236}">
                <a16:creationId xmlns:a16="http://schemas.microsoft.com/office/drawing/2014/main" id="{25D029A3-375C-53FD-97C1-81DDBE62EC58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39">
            <a:extLst>
              <a:ext uri="{FF2B5EF4-FFF2-40B4-BE49-F238E27FC236}">
                <a16:creationId xmlns:a16="http://schemas.microsoft.com/office/drawing/2014/main" id="{4B6D1FC8-E0FF-D10C-91F2-07C121C1F7A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0">
            <a:extLst>
              <a:ext uri="{FF2B5EF4-FFF2-40B4-BE49-F238E27FC236}">
                <a16:creationId xmlns:a16="http://schemas.microsoft.com/office/drawing/2014/main" id="{D75995B7-0D20-E311-4CED-979AB733F8CE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1">
            <a:extLst>
              <a:ext uri="{FF2B5EF4-FFF2-40B4-BE49-F238E27FC236}">
                <a16:creationId xmlns:a16="http://schemas.microsoft.com/office/drawing/2014/main" id="{ABB4A9BF-C781-CAAE-4A17-B1B61FD4F9E0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2">
            <a:extLst>
              <a:ext uri="{FF2B5EF4-FFF2-40B4-BE49-F238E27FC236}">
                <a16:creationId xmlns:a16="http://schemas.microsoft.com/office/drawing/2014/main" id="{67508CDE-0D3A-FA43-435C-69CCF5D7F5AB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타원 22">
            <a:extLst>
              <a:ext uri="{FF2B5EF4-FFF2-40B4-BE49-F238E27FC236}">
                <a16:creationId xmlns:a16="http://schemas.microsoft.com/office/drawing/2014/main" id="{1FBA7DA6-40F9-8CA2-3035-AE6DBBECC1B9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타원 39">
            <a:extLst>
              <a:ext uri="{FF2B5EF4-FFF2-40B4-BE49-F238E27FC236}">
                <a16:creationId xmlns:a16="http://schemas.microsoft.com/office/drawing/2014/main" id="{2719D0E7-0D0A-B08D-3995-712CAAE9C00E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9E981-00BC-EF09-CC2A-83F561C6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6" y="1595873"/>
            <a:ext cx="4967195" cy="17378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1CE076-BF8A-AB32-167B-A22E25BC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7" y="3268152"/>
            <a:ext cx="4967195" cy="1603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71B1B-90FD-B533-C564-6604BB6DA2CE}"/>
              </a:ext>
            </a:extLst>
          </p:cNvPr>
          <p:cNvSpPr txBox="1"/>
          <p:nvPr/>
        </p:nvSpPr>
        <p:spPr>
          <a:xfrm>
            <a:off x="6715097" y="137094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데이터셋 선별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(70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60GB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분량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830C6-6A97-9E0D-0CB6-D33C87EF0260}"/>
              </a:ext>
            </a:extLst>
          </p:cNvPr>
          <p:cNvSpPr txBox="1"/>
          <p:nvPr/>
        </p:nvSpPr>
        <p:spPr>
          <a:xfrm>
            <a:off x="6729297" y="1932640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데이터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멜스펙트로그램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처리</a:t>
            </a:r>
          </a:p>
        </p:txBody>
      </p:sp>
      <p:pic>
        <p:nvPicPr>
          <p:cNvPr id="1026" name="Picture 2" descr="논문리뷰]Tacotron2 - 새내기 코드 여행">
            <a:extLst>
              <a:ext uri="{FF2B5EF4-FFF2-40B4-BE49-F238E27FC236}">
                <a16:creationId xmlns:a16="http://schemas.microsoft.com/office/drawing/2014/main" id="{7CC8C935-F793-BDF9-6CF4-6BE78FE8A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54" y="2459957"/>
            <a:ext cx="5707012" cy="218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EB87B1-F9F0-C057-C07C-CEB29D96868E}"/>
              </a:ext>
            </a:extLst>
          </p:cNvPr>
          <p:cNvSpPr txBox="1"/>
          <p:nvPr/>
        </p:nvSpPr>
        <p:spPr>
          <a:xfrm>
            <a:off x="6632095" y="4750664"/>
            <a:ext cx="459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MFCC (Mel-Frequency Cepstral Coefficient)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82164-BAEF-4489-8958-F9F92779AF43}"/>
              </a:ext>
            </a:extLst>
          </p:cNvPr>
          <p:cNvSpPr txBox="1"/>
          <p:nvPr/>
        </p:nvSpPr>
        <p:spPr>
          <a:xfrm>
            <a:off x="6276164" y="5296968"/>
            <a:ext cx="538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 스케일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표준화 처리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길이 정규화</a:t>
            </a:r>
          </a:p>
        </p:txBody>
      </p:sp>
    </p:spTree>
    <p:extLst>
      <p:ext uri="{BB962C8B-B14F-4D97-AF65-F5344CB8AC3E}">
        <p14:creationId xmlns:p14="http://schemas.microsoft.com/office/powerpoint/2010/main" val="4208286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834693" y="411109"/>
            <a:ext cx="8644901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CNN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BiGRU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D728-2B03-706E-B8D6-34E8E9F5107F}"/>
              </a:ext>
            </a:extLst>
          </p:cNvPr>
          <p:cNvSpPr txBox="1"/>
          <p:nvPr/>
        </p:nvSpPr>
        <p:spPr>
          <a:xfrm>
            <a:off x="1958340" y="3909677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패턴 분석을 위한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CNN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타원 8">
            <a:extLst>
              <a:ext uri="{FF2B5EF4-FFF2-40B4-BE49-F238E27FC236}">
                <a16:creationId xmlns:a16="http://schemas.microsoft.com/office/drawing/2014/main" id="{3CEE1DAA-21BB-BD75-B64D-8F5C8416A73E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6">
            <a:extLst>
              <a:ext uri="{FF2B5EF4-FFF2-40B4-BE49-F238E27FC236}">
                <a16:creationId xmlns:a16="http://schemas.microsoft.com/office/drawing/2014/main" id="{25D029A3-375C-53FD-97C1-81DDBE62EC58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39">
            <a:extLst>
              <a:ext uri="{FF2B5EF4-FFF2-40B4-BE49-F238E27FC236}">
                <a16:creationId xmlns:a16="http://schemas.microsoft.com/office/drawing/2014/main" id="{4B6D1FC8-E0FF-D10C-91F2-07C121C1F7A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0">
            <a:extLst>
              <a:ext uri="{FF2B5EF4-FFF2-40B4-BE49-F238E27FC236}">
                <a16:creationId xmlns:a16="http://schemas.microsoft.com/office/drawing/2014/main" id="{D75995B7-0D20-E311-4CED-979AB733F8CE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1">
            <a:extLst>
              <a:ext uri="{FF2B5EF4-FFF2-40B4-BE49-F238E27FC236}">
                <a16:creationId xmlns:a16="http://schemas.microsoft.com/office/drawing/2014/main" id="{ABB4A9BF-C781-CAAE-4A17-B1B61FD4F9E0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2">
            <a:extLst>
              <a:ext uri="{FF2B5EF4-FFF2-40B4-BE49-F238E27FC236}">
                <a16:creationId xmlns:a16="http://schemas.microsoft.com/office/drawing/2014/main" id="{67508CDE-0D3A-FA43-435C-69CCF5D7F5AB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타원 22">
            <a:extLst>
              <a:ext uri="{FF2B5EF4-FFF2-40B4-BE49-F238E27FC236}">
                <a16:creationId xmlns:a16="http://schemas.microsoft.com/office/drawing/2014/main" id="{1FBA7DA6-40F9-8CA2-3035-AE6DBBECC1B9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타원 39">
            <a:extLst>
              <a:ext uri="{FF2B5EF4-FFF2-40B4-BE49-F238E27FC236}">
                <a16:creationId xmlns:a16="http://schemas.microsoft.com/office/drawing/2014/main" id="{2719D0E7-0D0A-B08D-3995-712CAAE9C00E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82164-BAEF-4489-8958-F9F92779AF43}"/>
              </a:ext>
            </a:extLst>
          </p:cNvPr>
          <p:cNvSpPr txBox="1"/>
          <p:nvPr/>
        </p:nvSpPr>
        <p:spPr>
          <a:xfrm>
            <a:off x="6779762" y="3909677"/>
            <a:ext cx="4551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데이터의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시퀸스를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학습할 </a:t>
            </a:r>
            <a:r>
              <a:rPr lang="en-US" altLang="ko-KR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BiGRU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CBE7F-CF65-19AF-268D-A454AFB2DC7F}"/>
              </a:ext>
            </a:extLst>
          </p:cNvPr>
          <p:cNvSpPr txBox="1"/>
          <p:nvPr/>
        </p:nvSpPr>
        <p:spPr>
          <a:xfrm>
            <a:off x="301950" y="6125390"/>
            <a:ext cx="6677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사진 출처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: Design and Implementation of CNN-based HMI System using Doppler Radar and Voice Sensor PDF icon</a:t>
            </a:r>
          </a:p>
          <a:p>
            <a:pPr algn="l" latinLnBrk="1"/>
            <a:r>
              <a:rPr lang="ko-KR" altLang="en-US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전기전자학회논문지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(Journal of IKEEE), 2020, vol.24, no.3, pp. 777-782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2DC2CB-F114-4058-A6B0-541CF8F93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46" y="1537335"/>
            <a:ext cx="5281935" cy="2152108"/>
          </a:xfrm>
          <a:prstGeom prst="rect">
            <a:avLst/>
          </a:prstGeom>
        </p:spPr>
      </p:pic>
      <p:pic>
        <p:nvPicPr>
          <p:cNvPr id="2054" name="Picture 6">
            <a:hlinkClick r:id="rId4"/>
            <a:extLst>
              <a:ext uri="{FF2B5EF4-FFF2-40B4-BE49-F238E27FC236}">
                <a16:creationId xmlns:a16="http://schemas.microsoft.com/office/drawing/2014/main" id="{D05539B7-4BD6-3F3F-CF11-C4B27CDD7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59" y="809204"/>
            <a:ext cx="4653155" cy="283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295FC50-8515-1CF2-CCCE-F4369C789F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4"/>
          <a:stretch/>
        </p:blipFill>
        <p:spPr>
          <a:xfrm>
            <a:off x="301951" y="4598159"/>
            <a:ext cx="6400764" cy="1333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CF77F8-0CC7-858A-8E1F-6DBA0E334D6F}"/>
              </a:ext>
            </a:extLst>
          </p:cNvPr>
          <p:cNvSpPr txBox="1"/>
          <p:nvPr/>
        </p:nvSpPr>
        <p:spPr>
          <a:xfrm>
            <a:off x="7086595" y="4906928"/>
            <a:ext cx="4004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표준어 데이터의 비율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1:1</a:t>
            </a: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검증데이터 정확도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88.69%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11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6">
            <a:extLst>
              <a:ext uri="{FF2B5EF4-FFF2-40B4-BE49-F238E27FC236}">
                <a16:creationId xmlns:a16="http://schemas.microsoft.com/office/drawing/2014/main" id="{1A93C454-2B71-7430-A4AE-76F5E146FA19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003009" y="411109"/>
            <a:ext cx="847658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4702F6-2D88-74EB-B08B-C39AC38637F3}"/>
              </a:ext>
            </a:extLst>
          </p:cNvPr>
          <p:cNvSpPr txBox="1"/>
          <p:nvPr/>
        </p:nvSpPr>
        <p:spPr>
          <a:xfrm>
            <a:off x="489453" y="241832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최종 산출물 형태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4D7B0F-CEF1-EAD5-FDEA-FB9589E19481}"/>
              </a:ext>
            </a:extLst>
          </p:cNvPr>
          <p:cNvSpPr txBox="1"/>
          <p:nvPr/>
        </p:nvSpPr>
        <p:spPr>
          <a:xfrm>
            <a:off x="3840425" y="756739"/>
            <a:ext cx="45111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 분석을 할 수 있는 웹서비스를 통해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사투리의 운율을 직접 확인 가능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A62C532-B4BC-90B7-A512-53DBEC5707D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210453-10A5-F86B-373B-E2F166D7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56" y="2018889"/>
            <a:ext cx="3423131" cy="4285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10AD43-6C15-2003-E7FB-BC7E0696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06" y="1754356"/>
            <a:ext cx="4147933" cy="4814827"/>
          </a:xfrm>
          <a:prstGeom prst="rect">
            <a:avLst/>
          </a:prstGeom>
        </p:spPr>
      </p:pic>
      <p:sp>
        <p:nvSpPr>
          <p:cNvPr id="6" name="사다리꼴 66">
            <a:extLst>
              <a:ext uri="{FF2B5EF4-FFF2-40B4-BE49-F238E27FC236}">
                <a16:creationId xmlns:a16="http://schemas.microsoft.com/office/drawing/2014/main" id="{6D0FA179-1360-11F8-5048-679C223D1648}"/>
              </a:ext>
            </a:extLst>
          </p:cNvPr>
          <p:cNvSpPr/>
          <p:nvPr/>
        </p:nvSpPr>
        <p:spPr>
          <a:xfrm rot="16200000">
            <a:off x="7392578" y="3406711"/>
            <a:ext cx="1675804" cy="789154"/>
          </a:xfrm>
          <a:prstGeom prst="trapezoid">
            <a:avLst>
              <a:gd name="adj" fmla="val 59255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9E133-A19B-AF2B-C25C-60FEE464A107}"/>
              </a:ext>
            </a:extLst>
          </p:cNvPr>
          <p:cNvSpPr txBox="1"/>
          <p:nvPr/>
        </p:nvSpPr>
        <p:spPr>
          <a:xfrm>
            <a:off x="8610901" y="2976909"/>
            <a:ext cx="3025630" cy="16758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144000" tIns="144000" rIns="144000" bIns="14400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월요일에 이마트에 가자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블루베리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스무디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en-US" altLang="ko-KR" baseline="30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r>
              <a:rPr lang="en-US" altLang="ko-KR" baseline="30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</a:t>
            </a:r>
            <a:r>
              <a:rPr lang="en-US" altLang="ko-KR" baseline="30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r>
              <a:rPr lang="en-US" altLang="ko-KR" baseline="30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endParaRPr lang="en-US" altLang="ko-KR" baseline="30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사다리꼴 66">
            <a:extLst>
              <a:ext uri="{FF2B5EF4-FFF2-40B4-BE49-F238E27FC236}">
                <a16:creationId xmlns:a16="http://schemas.microsoft.com/office/drawing/2014/main" id="{45E7126D-0824-E487-F1A9-71836FBF8FF1}"/>
              </a:ext>
            </a:extLst>
          </p:cNvPr>
          <p:cNvSpPr/>
          <p:nvPr/>
        </p:nvSpPr>
        <p:spPr>
          <a:xfrm rot="16200000">
            <a:off x="4206451" y="3406711"/>
            <a:ext cx="1675804" cy="789154"/>
          </a:xfrm>
          <a:prstGeom prst="trapezoid">
            <a:avLst>
              <a:gd name="adj" fmla="val 56037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타원 9">
            <a:extLst>
              <a:ext uri="{FF2B5EF4-FFF2-40B4-BE49-F238E27FC236}">
                <a16:creationId xmlns:a16="http://schemas.microsoft.com/office/drawing/2014/main" id="{FE926279-161E-269F-AB5B-DFBD98180057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타원 10">
            <a:extLst>
              <a:ext uri="{FF2B5EF4-FFF2-40B4-BE49-F238E27FC236}">
                <a16:creationId xmlns:a16="http://schemas.microsoft.com/office/drawing/2014/main" id="{1F33F2A2-CA11-A768-E386-22604EC80EA7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타원 11">
            <a:extLst>
              <a:ext uri="{FF2B5EF4-FFF2-40B4-BE49-F238E27FC236}">
                <a16:creationId xmlns:a16="http://schemas.microsoft.com/office/drawing/2014/main" id="{9070B698-0B81-FF99-90B6-F3CCEDE2DE46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타원 12">
            <a:extLst>
              <a:ext uri="{FF2B5EF4-FFF2-40B4-BE49-F238E27FC236}">
                <a16:creationId xmlns:a16="http://schemas.microsoft.com/office/drawing/2014/main" id="{8AE76713-F2B0-D7A1-4F5E-7B64EA0404B1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타원 14">
            <a:extLst>
              <a:ext uri="{FF2B5EF4-FFF2-40B4-BE49-F238E27FC236}">
                <a16:creationId xmlns:a16="http://schemas.microsoft.com/office/drawing/2014/main" id="{51097AFD-CC0A-BD77-5AD8-43768B81369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타원 15">
            <a:extLst>
              <a:ext uri="{FF2B5EF4-FFF2-40B4-BE49-F238E27FC236}">
                <a16:creationId xmlns:a16="http://schemas.microsoft.com/office/drawing/2014/main" id="{287A6604-3B32-3A85-5ADC-7066EB181FDC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타원 16">
            <a:extLst>
              <a:ext uri="{FF2B5EF4-FFF2-40B4-BE49-F238E27FC236}">
                <a16:creationId xmlns:a16="http://schemas.microsoft.com/office/drawing/2014/main" id="{27371F9B-7D70-AC3E-90FC-1B8E8B8707E7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7">
            <a:extLst>
              <a:ext uri="{FF2B5EF4-FFF2-40B4-BE49-F238E27FC236}">
                <a16:creationId xmlns:a16="http://schemas.microsoft.com/office/drawing/2014/main" id="{BC389E40-C407-63A2-93B4-FE54FCBB4259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04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7A3E8461-25EA-7809-72BE-2E1952FC647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35289" y="411109"/>
            <a:ext cx="804430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5FE68E3-3F2E-280D-A285-B881C8D9B3D2}"/>
              </a:ext>
            </a:extLst>
          </p:cNvPr>
          <p:cNvSpPr txBox="1"/>
          <p:nvPr/>
        </p:nvSpPr>
        <p:spPr>
          <a:xfrm>
            <a:off x="489452" y="241832"/>
            <a:ext cx="194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한계점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Future work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127FA9-6146-1011-5605-73D6ADDD2E9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타원 9">
            <a:extLst>
              <a:ext uri="{FF2B5EF4-FFF2-40B4-BE49-F238E27FC236}">
                <a16:creationId xmlns:a16="http://schemas.microsoft.com/office/drawing/2014/main" id="{8E8FC27B-0B96-BE41-9D89-04F6952673E0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타원 10">
            <a:extLst>
              <a:ext uri="{FF2B5EF4-FFF2-40B4-BE49-F238E27FC236}">
                <a16:creationId xmlns:a16="http://schemas.microsoft.com/office/drawing/2014/main" id="{57C0B7A7-54BB-25D9-1D64-EA3243D42A64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" name="타원 11">
            <a:extLst>
              <a:ext uri="{FF2B5EF4-FFF2-40B4-BE49-F238E27FC236}">
                <a16:creationId xmlns:a16="http://schemas.microsoft.com/office/drawing/2014/main" id="{47249E1B-332A-4343-DCFB-5137BC6B56AD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타원 12">
            <a:extLst>
              <a:ext uri="{FF2B5EF4-FFF2-40B4-BE49-F238E27FC236}">
                <a16:creationId xmlns:a16="http://schemas.microsoft.com/office/drawing/2014/main" id="{0ED46E14-FDDB-95E2-5AAC-23E1023EA437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타원 14">
            <a:extLst>
              <a:ext uri="{FF2B5EF4-FFF2-40B4-BE49-F238E27FC236}">
                <a16:creationId xmlns:a16="http://schemas.microsoft.com/office/drawing/2014/main" id="{36418DE5-14BA-F9A2-6818-AB4BD60B97C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타원 15">
            <a:extLst>
              <a:ext uri="{FF2B5EF4-FFF2-40B4-BE49-F238E27FC236}">
                <a16:creationId xmlns:a16="http://schemas.microsoft.com/office/drawing/2014/main" id="{7497E061-EA89-4B8B-5F1A-3145992A0004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타원 16">
            <a:extLst>
              <a:ext uri="{FF2B5EF4-FFF2-40B4-BE49-F238E27FC236}">
                <a16:creationId xmlns:a16="http://schemas.microsoft.com/office/drawing/2014/main" id="{76A30FB8-6FD7-8153-DC3A-4464FDEA42FB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타원 17">
            <a:extLst>
              <a:ext uri="{FF2B5EF4-FFF2-40B4-BE49-F238E27FC236}">
                <a16:creationId xmlns:a16="http://schemas.microsoft.com/office/drawing/2014/main" id="{4F3BEED4-439C-74E3-5F52-734140C0B248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57B63-58D9-2991-B324-BEF275CA89BA}"/>
              </a:ext>
            </a:extLst>
          </p:cNvPr>
          <p:cNvSpPr txBox="1"/>
          <p:nvPr/>
        </p:nvSpPr>
        <p:spPr>
          <a:xfrm>
            <a:off x="2519318" y="709551"/>
            <a:ext cx="6996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진행 시 겪었던 한계점과 이를 극복할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Future work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C2D0CC-C72E-A1E0-10A0-B42D997A8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" t="6541" r="20197" b="25556"/>
          <a:stretch/>
        </p:blipFill>
        <p:spPr>
          <a:xfrm>
            <a:off x="982010" y="1268495"/>
            <a:ext cx="10119923" cy="191930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4DD752-1A24-ABCA-5A9C-0FE598C5038C}"/>
              </a:ext>
            </a:extLst>
          </p:cNvPr>
          <p:cNvSpPr/>
          <p:nvPr/>
        </p:nvSpPr>
        <p:spPr>
          <a:xfrm>
            <a:off x="2653897" y="1582983"/>
            <a:ext cx="6727371" cy="8303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39CFB-1D20-4656-D0D2-F1EA6A0F27DE}"/>
              </a:ext>
            </a:extLst>
          </p:cNvPr>
          <p:cNvSpPr txBox="1"/>
          <p:nvPr/>
        </p:nvSpPr>
        <p:spPr>
          <a:xfrm>
            <a:off x="828227" y="1724936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컴퓨터 사양 한계로 학습 데이터 충분히 활용되지 못하였고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모델링 학습의 예상치를 달성하지 못함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656D0-3251-733D-9F1E-14F9E7128882}"/>
              </a:ext>
            </a:extLst>
          </p:cNvPr>
          <p:cNvSpPr txBox="1"/>
          <p:nvPr/>
        </p:nvSpPr>
        <p:spPr>
          <a:xfrm>
            <a:off x="927100" y="3392200"/>
            <a:ext cx="1033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물리적인 시간 문제로 데이터의 다양한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방법을 고안하거나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하이퍼파라미터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튜닝을 수행하지 못함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작은 데이터셋을 시작으로 모델 튜닝과 </a:t>
            </a:r>
            <a:r>
              <a:rPr lang="ko-KR" altLang="en-US" dirty="0" err="1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방법을 먼저 도입 후 대용량 데이터 학습 </a:t>
            </a:r>
            <a:endParaRPr lang="en-US" altLang="ko-KR" dirty="0">
              <a:solidFill>
                <a:schemeClr val="accent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06CC1-073D-7643-5422-EC908F70D55C}"/>
              </a:ext>
            </a:extLst>
          </p:cNvPr>
          <p:cNvSpPr txBox="1"/>
          <p:nvPr/>
        </p:nvSpPr>
        <p:spPr>
          <a:xfrm>
            <a:off x="927100" y="4474364"/>
            <a:ext cx="1033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상황에서의 노이즈나 주변 잡음을 고려하지 못하고 정제된 환경의 데이터만 사용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 후처리를 통한 잡음 억제 </a:t>
            </a:r>
            <a:r>
              <a:rPr lang="en-US" altLang="ko-KR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 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 부분 극대화</a:t>
            </a:r>
            <a:endParaRPr lang="en-US" altLang="ko-KR" dirty="0">
              <a:solidFill>
                <a:schemeClr val="accent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 의도적으로 잡음을 넣은 더미데이터를 학습시켜</a:t>
            </a:r>
            <a:r>
              <a:rPr lang="en-US" altLang="ko-KR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모델의 신뢰성을 높이기</a:t>
            </a:r>
            <a:endParaRPr lang="en-US" altLang="ko-KR" dirty="0">
              <a:solidFill>
                <a:schemeClr val="accent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C9512-F470-662F-96F2-230279318D5E}"/>
              </a:ext>
            </a:extLst>
          </p:cNvPr>
          <p:cNvSpPr txBox="1"/>
          <p:nvPr/>
        </p:nvSpPr>
        <p:spPr>
          <a:xfrm>
            <a:off x="982010" y="5565690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음성의 코덱 문제와 긴 길이의 음성 데이터 처리 문제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코덱에 따른 </a:t>
            </a:r>
            <a:r>
              <a:rPr lang="ko-KR" altLang="en-US" dirty="0" err="1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조건별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처리와 긴 길이의 음성 데이터는 자동으로 분할 입력하여 평균 처리</a:t>
            </a:r>
            <a:endParaRPr lang="en-US" altLang="ko-KR" dirty="0">
              <a:solidFill>
                <a:schemeClr val="accent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32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7A3E8461-25EA-7809-72BE-2E1952FC647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207919" y="411109"/>
            <a:ext cx="927167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515B28E-6880-D7F4-FBE2-32460D6C777A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0F66035-4B5A-5072-1C2A-207D1BA81F4B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FE68E3-3F2E-280D-A285-B881C8D9B3D2}"/>
              </a:ext>
            </a:extLst>
          </p:cNvPr>
          <p:cNvSpPr txBox="1"/>
          <p:nvPr/>
        </p:nvSpPr>
        <p:spPr>
          <a:xfrm>
            <a:off x="489453" y="241832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로드맵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124CD8E-9FDA-9576-7239-1BE1D2D5AF89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7F914F-7BA7-DF19-216C-98C7D2B359D6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7060970-744F-CE35-598B-ECA01787E74F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3BBD10F-3947-41AC-B1C7-AC391C7D1883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BFE48E-FB82-B105-FCFC-CB65C050767E}"/>
              </a:ext>
            </a:extLst>
          </p:cNvPr>
          <p:cNvSpPr txBox="1"/>
          <p:nvPr/>
        </p:nvSpPr>
        <p:spPr>
          <a:xfrm>
            <a:off x="3232109" y="756739"/>
            <a:ext cx="5727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장기적 사업 확장 가능성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 발음 교정 서비스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127FA9-6146-1011-5605-73D6ADDD2E9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390DFA-0C8D-7D38-134E-CAB11BAF0026}"/>
              </a:ext>
            </a:extLst>
          </p:cNvPr>
          <p:cNvSpPr txBox="1"/>
          <p:nvPr/>
        </p:nvSpPr>
        <p:spPr>
          <a:xfrm>
            <a:off x="1572466" y="4601523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AppleSDGothicNeoL00" panose="020B0600000101010101" charset="-127"/>
                <a:ea typeface="AppleSDGothicNeoL00" panose="020B0600000101010101" charset="-127"/>
              </a:defRPr>
            </a:lvl1pPr>
          </a:lstStyle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경상도 사투리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2E8AFE-8CEA-D888-B4C8-72A3BADFE45A}"/>
              </a:ext>
            </a:extLst>
          </p:cNvPr>
          <p:cNvSpPr txBox="1"/>
          <p:nvPr/>
        </p:nvSpPr>
        <p:spPr>
          <a:xfrm>
            <a:off x="4634980" y="2294802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제주도 사투리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867ADE-1D65-7A0E-C147-CE631ECCBEB3}"/>
              </a:ext>
            </a:extLst>
          </p:cNvPr>
          <p:cNvSpPr txBox="1"/>
          <p:nvPr/>
        </p:nvSpPr>
        <p:spPr>
          <a:xfrm>
            <a:off x="4618527" y="3091275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전라도 사투리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76B22-08AB-E801-B7E5-61BAC203B611}"/>
              </a:ext>
            </a:extLst>
          </p:cNvPr>
          <p:cNvSpPr txBox="1"/>
          <p:nvPr/>
        </p:nvSpPr>
        <p:spPr>
          <a:xfrm>
            <a:off x="4613717" y="3901607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충청도 사투리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974AFD-AB15-F992-6A24-1D9EA107C10F}"/>
              </a:ext>
            </a:extLst>
          </p:cNvPr>
          <p:cNvSpPr txBox="1"/>
          <p:nvPr/>
        </p:nvSpPr>
        <p:spPr>
          <a:xfrm>
            <a:off x="7736722" y="2617967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발음 교정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출시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51ACCFD-6C99-E941-D9BA-E13C7F8FFA73}"/>
              </a:ext>
            </a:extLst>
          </p:cNvPr>
          <p:cNvGrpSpPr/>
          <p:nvPr/>
        </p:nvGrpSpPr>
        <p:grpSpPr>
          <a:xfrm>
            <a:off x="0" y="3390896"/>
            <a:ext cx="12192000" cy="3467103"/>
            <a:chOff x="-52947" y="3390896"/>
            <a:chExt cx="12244947" cy="360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7E374D-A2A9-797D-64BC-DF43AA89969B}"/>
                </a:ext>
              </a:extLst>
            </p:cNvPr>
            <p:cNvSpPr/>
            <p:nvPr/>
          </p:nvSpPr>
          <p:spPr>
            <a:xfrm>
              <a:off x="1386525" y="5550896"/>
              <a:ext cx="3132000" cy="1440000"/>
            </a:xfrm>
            <a:prstGeom prst="rect">
              <a:avLst/>
            </a:prstGeom>
            <a:solidFill>
              <a:srgbClr val="728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초기</a:t>
              </a:r>
              <a:endPara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2D4300C-5F45-9EBC-EE31-94BCC5352A1F}"/>
                </a:ext>
              </a:extLst>
            </p:cNvPr>
            <p:cNvSpPr/>
            <p:nvPr/>
          </p:nvSpPr>
          <p:spPr>
            <a:xfrm>
              <a:off x="4518526" y="4830896"/>
              <a:ext cx="3132000" cy="2160000"/>
            </a:xfrm>
            <a:prstGeom prst="rect">
              <a:avLst/>
            </a:prstGeom>
            <a:solidFill>
              <a:srgbClr val="3B5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중기</a:t>
              </a:r>
              <a:endPara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0C5FAB6-B312-E43B-60C0-80EF486C638B}"/>
                </a:ext>
              </a:extLst>
            </p:cNvPr>
            <p:cNvSpPr/>
            <p:nvPr/>
          </p:nvSpPr>
          <p:spPr>
            <a:xfrm>
              <a:off x="7635264" y="4110896"/>
              <a:ext cx="3132000" cy="2880000"/>
            </a:xfrm>
            <a:prstGeom prst="rect">
              <a:avLst/>
            </a:prstGeom>
            <a:solidFill>
              <a:srgbClr val="2F49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장기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7ED87D1-D4A8-B5C3-7B46-C3EE7E65FE66}"/>
                </a:ext>
              </a:extLst>
            </p:cNvPr>
            <p:cNvSpPr/>
            <p:nvPr/>
          </p:nvSpPr>
          <p:spPr>
            <a:xfrm>
              <a:off x="10752000" y="3390896"/>
              <a:ext cx="1440000" cy="360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ABA8CF8-213D-4580-20DA-29B118DD11EA}"/>
                </a:ext>
              </a:extLst>
            </p:cNvPr>
            <p:cNvSpPr/>
            <p:nvPr/>
          </p:nvSpPr>
          <p:spPr>
            <a:xfrm>
              <a:off x="-52947" y="6270896"/>
              <a:ext cx="1440000" cy="720000"/>
            </a:xfrm>
            <a:prstGeom prst="rect">
              <a:avLst/>
            </a:prstGeom>
            <a:solidFill>
              <a:srgbClr val="A4B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53241B-431D-43CF-EFC9-C6095EBF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07" y="3364764"/>
            <a:ext cx="1370462" cy="12367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7BE027-9BDF-9450-4BDF-B3695E037EBD}"/>
              </a:ext>
            </a:extLst>
          </p:cNvPr>
          <p:cNvSpPr txBox="1"/>
          <p:nvPr/>
        </p:nvSpPr>
        <p:spPr>
          <a:xfrm>
            <a:off x="2103528" y="2995432"/>
            <a:ext cx="183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lang="ko-KR" altLang="en-US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프로젝트</a:t>
            </a:r>
            <a:r>
              <a:rPr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타원 22">
            <a:extLst>
              <a:ext uri="{FF2B5EF4-FFF2-40B4-BE49-F238E27FC236}">
                <a16:creationId xmlns:a16="http://schemas.microsoft.com/office/drawing/2014/main" id="{E33FCA54-2827-A94A-F8DC-3792F3B50003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9">
            <a:extLst>
              <a:ext uri="{FF2B5EF4-FFF2-40B4-BE49-F238E27FC236}">
                <a16:creationId xmlns:a16="http://schemas.microsoft.com/office/drawing/2014/main" id="{489DBDEB-7DF8-0596-06B0-514675C3D518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21">
            <a:extLst>
              <a:ext uri="{FF2B5EF4-FFF2-40B4-BE49-F238E27FC236}">
                <a16:creationId xmlns:a16="http://schemas.microsoft.com/office/drawing/2014/main" id="{C50BF663-DE73-A863-5F1D-3C798B038368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타원 31">
            <a:extLst>
              <a:ext uri="{FF2B5EF4-FFF2-40B4-BE49-F238E27FC236}">
                <a16:creationId xmlns:a16="http://schemas.microsoft.com/office/drawing/2014/main" id="{FF9864DC-8CAC-0C81-5899-6BD05DDF1BFE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타원 34">
            <a:extLst>
              <a:ext uri="{FF2B5EF4-FFF2-40B4-BE49-F238E27FC236}">
                <a16:creationId xmlns:a16="http://schemas.microsoft.com/office/drawing/2014/main" id="{52CA7FAE-B782-0339-D38A-69CE0D953B8E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9913B17-79F9-9173-9ED1-AF4E999C1F96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타원 39">
            <a:extLst>
              <a:ext uri="{FF2B5EF4-FFF2-40B4-BE49-F238E27FC236}">
                <a16:creationId xmlns:a16="http://schemas.microsoft.com/office/drawing/2014/main" id="{98BC4CF9-E00F-1768-A1E5-99CC643A88FA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4">
            <a:extLst>
              <a:ext uri="{FF2B5EF4-FFF2-40B4-BE49-F238E27FC236}">
                <a16:creationId xmlns:a16="http://schemas.microsoft.com/office/drawing/2014/main" id="{BC3CA418-D54C-95E0-EEC9-CC0C5461995F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타원 8">
            <a:extLst>
              <a:ext uri="{FF2B5EF4-FFF2-40B4-BE49-F238E27FC236}">
                <a16:creationId xmlns:a16="http://schemas.microsoft.com/office/drawing/2014/main" id="{9222A873-FEFD-81E8-2770-F36AE5D3647F}"/>
              </a:ext>
            </a:extLst>
          </p:cNvPr>
          <p:cNvSpPr/>
          <p:nvPr/>
        </p:nvSpPr>
        <p:spPr>
          <a:xfrm>
            <a:off x="10932557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05BFC2EE-960A-57F7-B99A-9CB486CDB2B7}"/>
              </a:ext>
            </a:extLst>
          </p:cNvPr>
          <p:cNvSpPr/>
          <p:nvPr/>
        </p:nvSpPr>
        <p:spPr>
          <a:xfrm rot="8062004">
            <a:off x="2808214" y="2339149"/>
            <a:ext cx="432017" cy="432017"/>
          </a:xfrm>
          <a:prstGeom prst="teardrop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9B12A2-78D3-5A25-AF4D-601AF302E907}"/>
              </a:ext>
            </a:extLst>
          </p:cNvPr>
          <p:cNvSpPr/>
          <p:nvPr/>
        </p:nvSpPr>
        <p:spPr>
          <a:xfrm>
            <a:off x="2897686" y="2430932"/>
            <a:ext cx="246732" cy="2467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76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BD99D896-98BF-8C74-FF7F-55FAC6078A69}"/>
              </a:ext>
            </a:extLst>
          </p:cNvPr>
          <p:cNvGrpSpPr/>
          <p:nvPr/>
        </p:nvGrpSpPr>
        <p:grpSpPr>
          <a:xfrm>
            <a:off x="8078426" y="1895487"/>
            <a:ext cx="3481657" cy="6506989"/>
            <a:chOff x="7373353" y="915977"/>
            <a:chExt cx="3946724" cy="79096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86FA9F-E727-B809-E70F-BD749031FB67}"/>
                </a:ext>
              </a:extLst>
            </p:cNvPr>
            <p:cNvSpPr txBox="1"/>
            <p:nvPr/>
          </p:nvSpPr>
          <p:spPr>
            <a:xfrm>
              <a:off x="7657102" y="1535765"/>
              <a:ext cx="3349656" cy="4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사투리 교정 서비스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결과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3BD3D2-C26D-6620-594A-6097111E2773}"/>
                </a:ext>
              </a:extLst>
            </p:cNvPr>
            <p:cNvGrpSpPr/>
            <p:nvPr/>
          </p:nvGrpSpPr>
          <p:grpSpPr>
            <a:xfrm>
              <a:off x="7427002" y="3890390"/>
              <a:ext cx="3839427" cy="2729200"/>
              <a:chOff x="7376098" y="3891976"/>
              <a:chExt cx="3839427" cy="272920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48D3E9A-3772-B834-5ACA-E1812ECDF4FB}"/>
                  </a:ext>
                </a:extLst>
              </p:cNvPr>
              <p:cNvGrpSpPr/>
              <p:nvPr/>
            </p:nvGrpSpPr>
            <p:grpSpPr>
              <a:xfrm>
                <a:off x="8211743" y="4211735"/>
                <a:ext cx="2160000" cy="1981887"/>
                <a:chOff x="7952168" y="2882344"/>
                <a:chExt cx="2160000" cy="1981887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6909FC57-D948-1D3C-062D-F084B26B8F70}"/>
                    </a:ext>
                  </a:extLst>
                </p:cNvPr>
                <p:cNvGrpSpPr/>
                <p:nvPr/>
              </p:nvGrpSpPr>
              <p:grpSpPr>
                <a:xfrm>
                  <a:off x="7952168" y="2882344"/>
                  <a:ext cx="2160000" cy="1981887"/>
                  <a:chOff x="7912828" y="2878315"/>
                  <a:chExt cx="2160000" cy="2160000"/>
                </a:xfrm>
              </p:grpSpPr>
              <p:sp>
                <p:nvSpPr>
                  <p:cNvPr id="2" name="오각형 1">
                    <a:extLst>
                      <a:ext uri="{FF2B5EF4-FFF2-40B4-BE49-F238E27FC236}">
                        <a16:creationId xmlns:a16="http://schemas.microsoft.com/office/drawing/2014/main" id="{C08E8349-E350-689B-5564-41762CE39B6A}"/>
                      </a:ext>
                    </a:extLst>
                  </p:cNvPr>
                  <p:cNvSpPr/>
                  <p:nvPr/>
                </p:nvSpPr>
                <p:spPr>
                  <a:xfrm>
                    <a:off x="7912828" y="2878315"/>
                    <a:ext cx="2160000" cy="216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1" name="오각형 10">
                    <a:extLst>
                      <a:ext uri="{FF2B5EF4-FFF2-40B4-BE49-F238E27FC236}">
                        <a16:creationId xmlns:a16="http://schemas.microsoft.com/office/drawing/2014/main" id="{0B669F4F-1E08-0E2C-B6D6-7D2442583C0E}"/>
                      </a:ext>
                    </a:extLst>
                  </p:cNvPr>
                  <p:cNvSpPr/>
                  <p:nvPr/>
                </p:nvSpPr>
                <p:spPr>
                  <a:xfrm>
                    <a:off x="8092828" y="3058315"/>
                    <a:ext cx="1800000" cy="180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2" name="오각형 11">
                    <a:extLst>
                      <a:ext uri="{FF2B5EF4-FFF2-40B4-BE49-F238E27FC236}">
                        <a16:creationId xmlns:a16="http://schemas.microsoft.com/office/drawing/2014/main" id="{05FC0293-E662-90A9-896A-8925FCE31E79}"/>
                      </a:ext>
                    </a:extLst>
                  </p:cNvPr>
                  <p:cNvSpPr/>
                  <p:nvPr/>
                </p:nvSpPr>
                <p:spPr>
                  <a:xfrm>
                    <a:off x="8272828" y="3238315"/>
                    <a:ext cx="1440000" cy="144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8" name="오각형 17">
                    <a:extLst>
                      <a:ext uri="{FF2B5EF4-FFF2-40B4-BE49-F238E27FC236}">
                        <a16:creationId xmlns:a16="http://schemas.microsoft.com/office/drawing/2014/main" id="{EEA174D9-0F32-2B1E-9240-751340F3BB41}"/>
                      </a:ext>
                    </a:extLst>
                  </p:cNvPr>
                  <p:cNvSpPr/>
                  <p:nvPr/>
                </p:nvSpPr>
                <p:spPr>
                  <a:xfrm>
                    <a:off x="8452828" y="3418315"/>
                    <a:ext cx="1080000" cy="108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9" name="오각형 18">
                    <a:extLst>
                      <a:ext uri="{FF2B5EF4-FFF2-40B4-BE49-F238E27FC236}">
                        <a16:creationId xmlns:a16="http://schemas.microsoft.com/office/drawing/2014/main" id="{71D09F38-C3EC-A34F-4BA6-64F9CC906D43}"/>
                      </a:ext>
                    </a:extLst>
                  </p:cNvPr>
                  <p:cNvSpPr/>
                  <p:nvPr/>
                </p:nvSpPr>
                <p:spPr>
                  <a:xfrm>
                    <a:off x="8632828" y="3598315"/>
                    <a:ext cx="720000" cy="72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</p:grpSp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32F61F4F-FF35-B236-E207-266FFF6DD191}"/>
                    </a:ext>
                  </a:extLst>
                </p:cNvPr>
                <p:cNvCxnSpPr>
                  <a:stCxn id="2" idx="0"/>
                </p:cNvCxnSpPr>
                <p:nvPr/>
              </p:nvCxnSpPr>
              <p:spPr>
                <a:xfrm>
                  <a:off x="9032168" y="2882344"/>
                  <a:ext cx="8137" cy="1001499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2632E4B5-96E8-DEDA-126D-88995C01DA82}"/>
                    </a:ext>
                  </a:extLst>
                </p:cNvPr>
                <p:cNvCxnSpPr>
                  <a:cxnSpLocks/>
                  <a:stCxn id="2" idx="5"/>
                </p:cNvCxnSpPr>
                <p:nvPr/>
              </p:nvCxnSpPr>
              <p:spPr>
                <a:xfrm flipH="1">
                  <a:off x="9040586" y="3639356"/>
                  <a:ext cx="1071580" cy="23920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A48B3A5-088C-A2ED-F125-7D258E9B531B}"/>
                    </a:ext>
                  </a:extLst>
                </p:cNvPr>
                <p:cNvCxnSpPr>
                  <a:cxnSpLocks/>
                  <a:stCxn id="2" idx="4"/>
                </p:cNvCxnSpPr>
                <p:nvPr/>
              </p:nvCxnSpPr>
              <p:spPr>
                <a:xfrm flipH="1" flipV="1">
                  <a:off x="9040305" y="3886411"/>
                  <a:ext cx="659338" cy="97781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194142BB-8663-1AC8-3146-509E4F212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2778" y="3640644"/>
                  <a:ext cx="1071580" cy="23920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3FB40CF-66F2-8407-7779-5676E8146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80827" y="3878564"/>
                  <a:ext cx="659338" cy="97781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6A62BB43-E3C9-6756-2415-915BA4EDB0F8}"/>
                  </a:ext>
                </a:extLst>
              </p:cNvPr>
              <p:cNvSpPr/>
              <p:nvPr/>
            </p:nvSpPr>
            <p:spPr>
              <a:xfrm>
                <a:off x="8687138" y="4374249"/>
                <a:ext cx="1187777" cy="1743958"/>
              </a:xfrm>
              <a:custGeom>
                <a:avLst/>
                <a:gdLst>
                  <a:gd name="connsiteX0" fmla="*/ 612742 w 1187777"/>
                  <a:gd name="connsiteY0" fmla="*/ 0 h 1743958"/>
                  <a:gd name="connsiteX1" fmla="*/ 9427 w 1187777"/>
                  <a:gd name="connsiteY1" fmla="*/ 707010 h 1743958"/>
                  <a:gd name="connsiteX2" fmla="*/ 0 w 1187777"/>
                  <a:gd name="connsiteY2" fmla="*/ 1743958 h 1743958"/>
                  <a:gd name="connsiteX3" fmla="*/ 1187777 w 1187777"/>
                  <a:gd name="connsiteY3" fmla="*/ 1706251 h 1743958"/>
                  <a:gd name="connsiteX4" fmla="*/ 1131216 w 1187777"/>
                  <a:gd name="connsiteY4" fmla="*/ 735290 h 1743958"/>
                  <a:gd name="connsiteX5" fmla="*/ 612742 w 1187777"/>
                  <a:gd name="connsiteY5" fmla="*/ 0 h 1743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7777" h="1743958">
                    <a:moveTo>
                      <a:pt x="612742" y="0"/>
                    </a:moveTo>
                    <a:lnTo>
                      <a:pt x="9427" y="707010"/>
                    </a:lnTo>
                    <a:cubicBezTo>
                      <a:pt x="6285" y="1052659"/>
                      <a:pt x="3142" y="1398309"/>
                      <a:pt x="0" y="1743958"/>
                    </a:cubicBezTo>
                    <a:lnTo>
                      <a:pt x="1187777" y="1706251"/>
                    </a:lnTo>
                    <a:lnTo>
                      <a:pt x="1131216" y="735290"/>
                    </a:lnTo>
                    <a:lnTo>
                      <a:pt x="612742" y="0"/>
                    </a:ln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C2FE88-F0BA-6D56-77C0-9812136DA91D}"/>
                  </a:ext>
                </a:extLst>
              </p:cNvPr>
              <p:cNvSpPr txBox="1"/>
              <p:nvPr/>
            </p:nvSpPr>
            <p:spPr>
              <a:xfrm>
                <a:off x="8820151" y="3891976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강원도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012469-A674-64DB-3E13-4A86BD1BB27E}"/>
                  </a:ext>
                </a:extLst>
              </p:cNvPr>
              <p:cNvSpPr txBox="1"/>
              <p:nvPr/>
            </p:nvSpPr>
            <p:spPr>
              <a:xfrm>
                <a:off x="10256348" y="4808868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경상도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0CB254-8365-2F6E-CE0A-EE26B656152A}"/>
                  </a:ext>
                </a:extLst>
              </p:cNvPr>
              <p:cNvSpPr txBox="1"/>
              <p:nvPr/>
            </p:nvSpPr>
            <p:spPr>
              <a:xfrm>
                <a:off x="9793516" y="6270445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전라도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9B3B93-B625-9D60-6126-9217316494DE}"/>
                  </a:ext>
                </a:extLst>
              </p:cNvPr>
              <p:cNvSpPr txBox="1"/>
              <p:nvPr/>
            </p:nvSpPr>
            <p:spPr>
              <a:xfrm>
                <a:off x="7860974" y="6272287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제주도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A49EFA-737B-1A26-CB0D-814B7653EC22}"/>
                  </a:ext>
                </a:extLst>
              </p:cNvPr>
              <p:cNvSpPr txBox="1"/>
              <p:nvPr/>
            </p:nvSpPr>
            <p:spPr>
              <a:xfrm>
                <a:off x="7376098" y="4808868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충청도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D86ED1-4A27-9B26-4061-D1EB26E5CC04}"/>
                </a:ext>
              </a:extLst>
            </p:cNvPr>
            <p:cNvSpPr txBox="1"/>
            <p:nvPr/>
          </p:nvSpPr>
          <p:spPr>
            <a:xfrm>
              <a:off x="8455404" y="2374364"/>
              <a:ext cx="1782622" cy="348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표준어 정확도</a:t>
              </a:r>
              <a:endPara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2BC101E-5135-4F8A-D108-1C7407217D28}"/>
                </a:ext>
              </a:extLst>
            </p:cNvPr>
            <p:cNvGrpSpPr/>
            <p:nvPr/>
          </p:nvGrpSpPr>
          <p:grpSpPr>
            <a:xfrm>
              <a:off x="7921366" y="2729219"/>
              <a:ext cx="2850698" cy="348888"/>
              <a:chOff x="7676500" y="3186247"/>
              <a:chExt cx="2850698" cy="348888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CD97ACE-014A-456F-A21C-98C4CE8839E3}"/>
                  </a:ext>
                </a:extLst>
              </p:cNvPr>
              <p:cNvSpPr/>
              <p:nvPr/>
            </p:nvSpPr>
            <p:spPr>
              <a:xfrm>
                <a:off x="7676500" y="3214116"/>
                <a:ext cx="2850698" cy="2520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79C1028-39BA-116C-1BBA-E92AF51C05E0}"/>
                  </a:ext>
                </a:extLst>
              </p:cNvPr>
              <p:cNvSpPr/>
              <p:nvPr/>
            </p:nvSpPr>
            <p:spPr>
              <a:xfrm>
                <a:off x="7676500" y="3214116"/>
                <a:ext cx="1030529" cy="252041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22A1A6-C44E-05C7-CA2D-B0E7C896C95B}"/>
                  </a:ext>
                </a:extLst>
              </p:cNvPr>
              <p:cNvSpPr txBox="1"/>
              <p:nvPr/>
            </p:nvSpPr>
            <p:spPr>
              <a:xfrm>
                <a:off x="8579444" y="3186247"/>
                <a:ext cx="959177" cy="348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35%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6ABA90F8-237F-E42A-98AC-9A160C7066D6}"/>
                </a:ext>
              </a:extLst>
            </p:cNvPr>
            <p:cNvSpPr/>
            <p:nvPr/>
          </p:nvSpPr>
          <p:spPr>
            <a:xfrm>
              <a:off x="7373353" y="915977"/>
              <a:ext cx="3946724" cy="7909602"/>
            </a:xfrm>
            <a:custGeom>
              <a:avLst/>
              <a:gdLst>
                <a:gd name="connsiteX0" fmla="*/ 117472 w 2616124"/>
                <a:gd name="connsiteY0" fmla="*/ 190935 h 5242956"/>
                <a:gd name="connsiteX1" fmla="*/ 117472 w 2616124"/>
                <a:gd name="connsiteY1" fmla="*/ 5052022 h 5242956"/>
                <a:gd name="connsiteX2" fmla="*/ 2498652 w 2616124"/>
                <a:gd name="connsiteY2" fmla="*/ 5052022 h 5242956"/>
                <a:gd name="connsiteX3" fmla="*/ 2498652 w 2616124"/>
                <a:gd name="connsiteY3" fmla="*/ 190935 h 5242956"/>
                <a:gd name="connsiteX4" fmla="*/ 190140 w 2616124"/>
                <a:gd name="connsiteY4" fmla="*/ 0 h 5242956"/>
                <a:gd name="connsiteX5" fmla="*/ 2425984 w 2616124"/>
                <a:gd name="connsiteY5" fmla="*/ 0 h 5242956"/>
                <a:gd name="connsiteX6" fmla="*/ 2616124 w 2616124"/>
                <a:gd name="connsiteY6" fmla="*/ 190140 h 5242956"/>
                <a:gd name="connsiteX7" fmla="*/ 2616124 w 2616124"/>
                <a:gd name="connsiteY7" fmla="*/ 5052816 h 5242956"/>
                <a:gd name="connsiteX8" fmla="*/ 2425984 w 2616124"/>
                <a:gd name="connsiteY8" fmla="*/ 5242956 h 5242956"/>
                <a:gd name="connsiteX9" fmla="*/ 190140 w 2616124"/>
                <a:gd name="connsiteY9" fmla="*/ 5242956 h 5242956"/>
                <a:gd name="connsiteX10" fmla="*/ 0 w 2616124"/>
                <a:gd name="connsiteY10" fmla="*/ 5052816 h 5242956"/>
                <a:gd name="connsiteX11" fmla="*/ 0 w 2616124"/>
                <a:gd name="connsiteY11" fmla="*/ 190140 h 5242956"/>
                <a:gd name="connsiteX12" fmla="*/ 190140 w 2616124"/>
                <a:gd name="connsiteY12" fmla="*/ 0 h 524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124" h="5242956">
                  <a:moveTo>
                    <a:pt x="117472" y="190935"/>
                  </a:moveTo>
                  <a:lnTo>
                    <a:pt x="117472" y="5052022"/>
                  </a:lnTo>
                  <a:lnTo>
                    <a:pt x="2498652" y="5052022"/>
                  </a:lnTo>
                  <a:lnTo>
                    <a:pt x="2498652" y="190935"/>
                  </a:lnTo>
                  <a:close/>
                  <a:moveTo>
                    <a:pt x="190140" y="0"/>
                  </a:moveTo>
                  <a:lnTo>
                    <a:pt x="2425984" y="0"/>
                  </a:lnTo>
                  <a:cubicBezTo>
                    <a:pt x="2530995" y="0"/>
                    <a:pt x="2616124" y="85129"/>
                    <a:pt x="2616124" y="190140"/>
                  </a:cubicBezTo>
                  <a:lnTo>
                    <a:pt x="2616124" y="5052816"/>
                  </a:lnTo>
                  <a:cubicBezTo>
                    <a:pt x="2616124" y="5157827"/>
                    <a:pt x="2530995" y="5242956"/>
                    <a:pt x="2425984" y="5242956"/>
                  </a:cubicBezTo>
                  <a:lnTo>
                    <a:pt x="190140" y="5242956"/>
                  </a:lnTo>
                  <a:cubicBezTo>
                    <a:pt x="85129" y="5242956"/>
                    <a:pt x="0" y="5157827"/>
                    <a:pt x="0" y="5052816"/>
                  </a:cubicBezTo>
                  <a:lnTo>
                    <a:pt x="0" y="190140"/>
                  </a:lnTo>
                  <a:cubicBezTo>
                    <a:pt x="0" y="85129"/>
                    <a:pt x="85129" y="0"/>
                    <a:pt x="19014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1" name="Rectangle 34">
              <a:extLst>
                <a:ext uri="{FF2B5EF4-FFF2-40B4-BE49-F238E27FC236}">
                  <a16:creationId xmlns:a16="http://schemas.microsoft.com/office/drawing/2014/main" id="{42E847B2-4494-48A4-3CDE-4ACE6F94F350}"/>
                </a:ext>
              </a:extLst>
            </p:cNvPr>
            <p:cNvSpPr/>
            <p:nvPr/>
          </p:nvSpPr>
          <p:spPr>
            <a:xfrm>
              <a:off x="8738042" y="3338141"/>
              <a:ext cx="644350" cy="2628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08AE50-26B9-32ED-EA4C-6E7CCDDFD6CE}"/>
                </a:ext>
              </a:extLst>
            </p:cNvPr>
            <p:cNvSpPr txBox="1"/>
            <p:nvPr/>
          </p:nvSpPr>
          <p:spPr>
            <a:xfrm>
              <a:off x="7988409" y="3202083"/>
              <a:ext cx="27166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카페24 빛나는별" pitchFamily="2" charset="-127"/>
                  <a:ea typeface="카페24 빛나는별" pitchFamily="2" charset="-127"/>
                </a:rPr>
                <a:t>당신은 제주도 사람이군요</a:t>
              </a:r>
              <a:r>
                <a:rPr lang="en-US" altLang="ko-KR" sz="2400" dirty="0">
                  <a:latin typeface="카페24 빛나는별" pitchFamily="2" charset="-127"/>
                  <a:ea typeface="카페24 빛나는별" pitchFamily="2" charset="-127"/>
                </a:rPr>
                <a:t>!!</a:t>
              </a:r>
              <a:endParaRPr lang="ko-KR" altLang="en-US" sz="2400" dirty="0">
                <a:latin typeface="카페24 빛나는별" pitchFamily="2" charset="-127"/>
                <a:ea typeface="카페24 빛나는별" pitchFamily="2" charset="-127"/>
              </a:endParaRPr>
            </a:p>
          </p:txBody>
        </p:sp>
      </p:grpSp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7A3E8461-25EA-7809-72BE-2E1952FC647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207919" y="411109"/>
            <a:ext cx="927167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5FE68E3-3F2E-280D-A285-B881C8D9B3D2}"/>
              </a:ext>
            </a:extLst>
          </p:cNvPr>
          <p:cNvSpPr txBox="1"/>
          <p:nvPr/>
        </p:nvSpPr>
        <p:spPr>
          <a:xfrm>
            <a:off x="489453" y="241832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확장성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BFE48E-FB82-B105-FCFC-CB65C050767E}"/>
              </a:ext>
            </a:extLst>
          </p:cNvPr>
          <p:cNvSpPr txBox="1"/>
          <p:nvPr/>
        </p:nvSpPr>
        <p:spPr>
          <a:xfrm>
            <a:off x="2122820" y="756739"/>
            <a:ext cx="79464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 이후 지역을 확대하여 지역별 발음 능력 평가를 제작할 것이며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억양 교정이 필요한 취업준비생들을 위한 서비스를 출시할 계획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127FA9-6146-1011-5605-73D6ADDD2E9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1B5380E-6B6E-2433-4152-B1A5AA26D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55"/>
          <a:stretch/>
        </p:blipFill>
        <p:spPr>
          <a:xfrm>
            <a:off x="903666" y="3285879"/>
            <a:ext cx="6162110" cy="24728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F5AA0FC-816C-6BFF-3199-4E29D9ABA9C3}"/>
              </a:ext>
            </a:extLst>
          </p:cNvPr>
          <p:cNvSpPr txBox="1"/>
          <p:nvPr/>
        </p:nvSpPr>
        <p:spPr>
          <a:xfrm>
            <a:off x="1968187" y="5808680"/>
            <a:ext cx="5210305" cy="291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특집부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“[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설문조사로 본 사투리의 현실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“,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메일신문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2021.01.15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167036E-F157-D76A-C816-0D8186EFFF1D}"/>
              </a:ext>
            </a:extLst>
          </p:cNvPr>
          <p:cNvSpPr/>
          <p:nvPr/>
        </p:nvSpPr>
        <p:spPr>
          <a:xfrm>
            <a:off x="903666" y="4207702"/>
            <a:ext cx="5030603" cy="328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AC008C-EE53-7A03-9196-44C40EB64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28" y="2121862"/>
            <a:ext cx="3934374" cy="905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13D891-6FB6-2702-5169-A578B57C21E2}"/>
              </a:ext>
            </a:extLst>
          </p:cNvPr>
          <p:cNvCxnSpPr>
            <a:cxnSpLocks/>
          </p:cNvCxnSpPr>
          <p:nvPr/>
        </p:nvCxnSpPr>
        <p:spPr>
          <a:xfrm>
            <a:off x="7209066" y="4042939"/>
            <a:ext cx="564026" cy="0"/>
          </a:xfrm>
          <a:prstGeom prst="straightConnector1">
            <a:avLst/>
          </a:prstGeom>
          <a:ln w="123825">
            <a:solidFill>
              <a:srgbClr val="FF000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9">
            <a:extLst>
              <a:ext uri="{FF2B5EF4-FFF2-40B4-BE49-F238E27FC236}">
                <a16:creationId xmlns:a16="http://schemas.microsoft.com/office/drawing/2014/main" id="{8E8FC27B-0B96-BE41-9D89-04F6952673E0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타원 10">
            <a:extLst>
              <a:ext uri="{FF2B5EF4-FFF2-40B4-BE49-F238E27FC236}">
                <a16:creationId xmlns:a16="http://schemas.microsoft.com/office/drawing/2014/main" id="{57C0B7A7-54BB-25D9-1D64-EA3243D42A64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" name="타원 11">
            <a:extLst>
              <a:ext uri="{FF2B5EF4-FFF2-40B4-BE49-F238E27FC236}">
                <a16:creationId xmlns:a16="http://schemas.microsoft.com/office/drawing/2014/main" id="{47249E1B-332A-4343-DCFB-5137BC6B56AD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타원 12">
            <a:extLst>
              <a:ext uri="{FF2B5EF4-FFF2-40B4-BE49-F238E27FC236}">
                <a16:creationId xmlns:a16="http://schemas.microsoft.com/office/drawing/2014/main" id="{0ED46E14-FDDB-95E2-5AAC-23E1023EA437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타원 14">
            <a:extLst>
              <a:ext uri="{FF2B5EF4-FFF2-40B4-BE49-F238E27FC236}">
                <a16:creationId xmlns:a16="http://schemas.microsoft.com/office/drawing/2014/main" id="{36418DE5-14BA-F9A2-6818-AB4BD60B97C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타원 15">
            <a:extLst>
              <a:ext uri="{FF2B5EF4-FFF2-40B4-BE49-F238E27FC236}">
                <a16:creationId xmlns:a16="http://schemas.microsoft.com/office/drawing/2014/main" id="{7497E061-EA89-4B8B-5F1A-3145992A0004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타원 16">
            <a:extLst>
              <a:ext uri="{FF2B5EF4-FFF2-40B4-BE49-F238E27FC236}">
                <a16:creationId xmlns:a16="http://schemas.microsoft.com/office/drawing/2014/main" id="{76A30FB8-6FD7-8153-DC3A-4464FDEA42FB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타원 17">
            <a:extLst>
              <a:ext uri="{FF2B5EF4-FFF2-40B4-BE49-F238E27FC236}">
                <a16:creationId xmlns:a16="http://schemas.microsoft.com/office/drawing/2014/main" id="{4F3BEED4-439C-74E3-5F52-734140C0B248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312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F64977-B60C-898F-FA28-690C3C1526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A7171-FF97-B9CF-CAA0-5AB26B55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Q</a:t>
            </a:r>
            <a:r>
              <a:rPr lang="en-US" altLang="ko-KR" sz="5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&amp;</a:t>
            </a:r>
            <a:r>
              <a:rPr lang="en-US" altLang="ko-KR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</a:t>
            </a:r>
            <a:endParaRPr lang="ko-KR" altLang="en-US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363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79E9C1-3A06-2FBB-6A57-EDE8D1DA345A}"/>
              </a:ext>
            </a:extLst>
          </p:cNvPr>
          <p:cNvSpPr txBox="1"/>
          <p:nvPr/>
        </p:nvSpPr>
        <p:spPr>
          <a:xfrm>
            <a:off x="7197090" y="1819071"/>
            <a:ext cx="3105337" cy="3257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시장 조사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기획 의도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기술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최종 산출물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한계점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로드맵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확장성 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8. Q&amp;A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C33C-5DF2-CE94-99F1-8A02FD0C3278}"/>
              </a:ext>
            </a:extLst>
          </p:cNvPr>
          <p:cNvSpPr txBox="1"/>
          <p:nvPr/>
        </p:nvSpPr>
        <p:spPr>
          <a:xfrm>
            <a:off x="7197090" y="1240586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 소개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6EEB6EA-DE8A-48D6-3C47-3E278FB86B85}"/>
              </a:ext>
            </a:extLst>
          </p:cNvPr>
          <p:cNvCxnSpPr>
            <a:cxnSpLocks/>
          </p:cNvCxnSpPr>
          <p:nvPr/>
        </p:nvCxnSpPr>
        <p:spPr>
          <a:xfrm>
            <a:off x="6752771" y="1240586"/>
            <a:ext cx="0" cy="4499815"/>
          </a:xfrm>
          <a:prstGeom prst="line">
            <a:avLst/>
          </a:prstGeom>
          <a:ln w="25400">
            <a:solidFill>
              <a:srgbClr val="004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CA88FCFC-5AFA-287D-B9D9-93CFC0E47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484"/>
          <a:stretch/>
        </p:blipFill>
        <p:spPr>
          <a:xfrm>
            <a:off x="1140176" y="1879919"/>
            <a:ext cx="2302972" cy="23960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3FAAE2-6B37-B475-0101-D9B1EEE3C612}"/>
              </a:ext>
            </a:extLst>
          </p:cNvPr>
          <p:cNvSpPr txBox="1"/>
          <p:nvPr/>
        </p:nvSpPr>
        <p:spPr>
          <a:xfrm rot="21051964">
            <a:off x="2812375" y="1827857"/>
            <a:ext cx="37790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800" dirty="0" err="1">
                <a:latin typeface="카페24 빛나는별" pitchFamily="2" charset="-127"/>
                <a:ea typeface="카페24 빛나는별" pitchFamily="2" charset="-127"/>
              </a:rPr>
              <a:t>갱상도</a:t>
            </a:r>
            <a:r>
              <a:rPr lang="ko-KR" altLang="en-US" sz="8800" dirty="0">
                <a:latin typeface="카페24 빛나는별" pitchFamily="2" charset="-127"/>
                <a:ea typeface="카페24 빛나는별" pitchFamily="2" charset="-127"/>
              </a:rPr>
              <a:t> </a:t>
            </a:r>
            <a:endParaRPr lang="en-US" altLang="ko-KR" sz="8800" dirty="0">
              <a:latin typeface="카페24 빛나는별" pitchFamily="2" charset="-127"/>
              <a:ea typeface="카페24 빛나는별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C3C0A-D24B-377F-BED0-2514F92346CB}"/>
              </a:ext>
            </a:extLst>
          </p:cNvPr>
          <p:cNvSpPr txBox="1"/>
          <p:nvPr/>
        </p:nvSpPr>
        <p:spPr>
          <a:xfrm>
            <a:off x="3815063" y="2781804"/>
            <a:ext cx="27155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800" dirty="0">
                <a:latin typeface="카페24 빛나는별" pitchFamily="2" charset="-127"/>
                <a:ea typeface="카페24 빛나는별" pitchFamily="2" charset="-127"/>
              </a:rPr>
              <a:t>아이가</a:t>
            </a:r>
            <a:r>
              <a:rPr lang="en-US" altLang="ko-KR" sz="8800" dirty="0">
                <a:latin typeface="카페24 빛나는별" pitchFamily="2" charset="-127"/>
                <a:ea typeface="카페24 빛나는별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134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82F9D2-CEEB-801C-8306-201DD73C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" y="3672683"/>
            <a:ext cx="2934172" cy="1744370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6">
            <a:extLst>
              <a:ext uri="{FF2B5EF4-FFF2-40B4-BE49-F238E27FC236}">
                <a16:creationId xmlns:a16="http://schemas.microsoft.com/office/drawing/2014/main" id="{801E856A-8B4B-0D25-E328-0F0727BCD41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693903" y="411109"/>
            <a:ext cx="7785691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A8E6FE52-9C7F-E049-B796-C43B2C9F6602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rgbClr val="004098"/>
          </a:solidFill>
          <a:ln w="6350">
            <a:solidFill>
              <a:srgbClr val="3B3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38E57A1-8ED3-8145-8BD2-47832AA649A6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3BED81-E5A8-B996-0DD5-8491540B2FE2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FD8FA9-8E20-E25D-6B46-9B4450463ED9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A9C31-4CD1-50AB-3D68-85F351023DD3}"/>
              </a:ext>
            </a:extLst>
          </p:cNvPr>
          <p:cNvSpPr txBox="1"/>
          <p:nvPr/>
        </p:nvSpPr>
        <p:spPr>
          <a:xfrm>
            <a:off x="489453" y="241832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조사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D06D00-D656-4D75-DDC0-37AD7EB4D50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F7DAE7A-F92B-B4E3-E6FD-337726F4C581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F86D68-A92F-2FC9-B2DB-75D864E6F555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7650C5-ACB1-31BD-2588-F49E52F97934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DDC696-0F1A-FDEB-5640-3E805CEF1B58}"/>
              </a:ext>
            </a:extLst>
          </p:cNvPr>
          <p:cNvSpPr txBox="1"/>
          <p:nvPr/>
        </p:nvSpPr>
        <p:spPr>
          <a:xfrm>
            <a:off x="3470146" y="800383"/>
            <a:ext cx="525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인터넷에서 지속적으로 각광받고 있는 컨텐츠 </a:t>
            </a:r>
          </a:p>
        </p:txBody>
      </p:sp>
      <p:cxnSp>
        <p:nvCxnSpPr>
          <p:cNvPr id="37" name="직선 연결선 4">
            <a:extLst>
              <a:ext uri="{FF2B5EF4-FFF2-40B4-BE49-F238E27FC236}">
                <a16:creationId xmlns:a16="http://schemas.microsoft.com/office/drawing/2014/main" id="{485EDC93-4BAC-70FF-9306-C0AAED8C977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슬라이드 번호 개체 틀 41">
            <a:extLst>
              <a:ext uri="{FF2B5EF4-FFF2-40B4-BE49-F238E27FC236}">
                <a16:creationId xmlns:a16="http://schemas.microsoft.com/office/drawing/2014/main" id="{52611502-1A4B-D65B-C906-ED166710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4E437D-9368-9959-C031-361B6C4FAE6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5EC81CE-07AC-123F-F178-1F81F1BBDAA0}"/>
              </a:ext>
            </a:extLst>
          </p:cNvPr>
          <p:cNvGrpSpPr/>
          <p:nvPr/>
        </p:nvGrpSpPr>
        <p:grpSpPr>
          <a:xfrm>
            <a:off x="0" y="1870505"/>
            <a:ext cx="12192000" cy="690245"/>
            <a:chOff x="0" y="2299436"/>
            <a:chExt cx="12192000" cy="690245"/>
          </a:xfrm>
        </p:grpSpPr>
        <p:cxnSp>
          <p:nvCxnSpPr>
            <p:cNvPr id="39" name="직선 연결선 6">
              <a:extLst>
                <a:ext uri="{FF2B5EF4-FFF2-40B4-BE49-F238E27FC236}">
                  <a16:creationId xmlns:a16="http://schemas.microsoft.com/office/drawing/2014/main" id="{1CC846D6-6DA0-1801-39F9-1064834F911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43924"/>
              <a:ext cx="12192000" cy="0"/>
            </a:xfrm>
            <a:prstGeom prst="line">
              <a:avLst/>
            </a:prstGeom>
            <a:ln>
              <a:solidFill>
                <a:srgbClr val="0040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F908F9E-A982-6E84-1F0D-2DE269CCFECF}"/>
                </a:ext>
              </a:extLst>
            </p:cNvPr>
            <p:cNvSpPr/>
            <p:nvPr/>
          </p:nvSpPr>
          <p:spPr>
            <a:xfrm>
              <a:off x="974951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AED5BA6-1F34-D746-66C9-9B5C27FD25F8}"/>
                </a:ext>
              </a:extLst>
            </p:cNvPr>
            <p:cNvSpPr/>
            <p:nvPr/>
          </p:nvSpPr>
          <p:spPr>
            <a:xfrm>
              <a:off x="1898447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2013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D741065-7A71-C5EB-DBCA-C7CF0967AB0F}"/>
                </a:ext>
              </a:extLst>
            </p:cNvPr>
            <p:cNvSpPr/>
            <p:nvPr/>
          </p:nvSpPr>
          <p:spPr>
            <a:xfrm>
              <a:off x="282194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2014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F985557-8F99-57BC-7E9C-B5B49684E564}"/>
                </a:ext>
              </a:extLst>
            </p:cNvPr>
            <p:cNvSpPr/>
            <p:nvPr/>
          </p:nvSpPr>
          <p:spPr>
            <a:xfrm>
              <a:off x="374543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2015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5235D3F-A695-35BD-4F48-DCAA7F37E870}"/>
                </a:ext>
              </a:extLst>
            </p:cNvPr>
            <p:cNvSpPr/>
            <p:nvPr/>
          </p:nvSpPr>
          <p:spPr>
            <a:xfrm>
              <a:off x="4668935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2016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CCE63F5-EC0B-C703-D9F4-33F4601C62CC}"/>
                </a:ext>
              </a:extLst>
            </p:cNvPr>
            <p:cNvSpPr/>
            <p:nvPr/>
          </p:nvSpPr>
          <p:spPr>
            <a:xfrm>
              <a:off x="5592431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2017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88380CF-6B28-3EB1-A60B-D77F600E41E0}"/>
                </a:ext>
              </a:extLst>
            </p:cNvPr>
            <p:cNvSpPr/>
            <p:nvPr/>
          </p:nvSpPr>
          <p:spPr>
            <a:xfrm>
              <a:off x="6515927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2018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84EAB9E-8C9D-69C4-0A03-1C884296269E}"/>
                </a:ext>
              </a:extLst>
            </p:cNvPr>
            <p:cNvSpPr/>
            <p:nvPr/>
          </p:nvSpPr>
          <p:spPr>
            <a:xfrm>
              <a:off x="743942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2019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4AAB630-84EC-D25A-5764-345C53D4A2AF}"/>
                </a:ext>
              </a:extLst>
            </p:cNvPr>
            <p:cNvSpPr/>
            <p:nvPr/>
          </p:nvSpPr>
          <p:spPr>
            <a:xfrm>
              <a:off x="836291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2020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6CDF085-2F53-EDAC-9174-554C41A8142B}"/>
                </a:ext>
              </a:extLst>
            </p:cNvPr>
            <p:cNvSpPr/>
            <p:nvPr/>
          </p:nvSpPr>
          <p:spPr>
            <a:xfrm>
              <a:off x="9286415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2021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C63DF28-0FCD-7D21-D42A-DF7F23BD8D4B}"/>
                </a:ext>
              </a:extLst>
            </p:cNvPr>
            <p:cNvSpPr/>
            <p:nvPr/>
          </p:nvSpPr>
          <p:spPr>
            <a:xfrm>
              <a:off x="10209914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cxnSp>
        <p:nvCxnSpPr>
          <p:cNvPr id="58" name="직선 연결선 6">
            <a:extLst>
              <a:ext uri="{FF2B5EF4-FFF2-40B4-BE49-F238E27FC236}">
                <a16:creationId xmlns:a16="http://schemas.microsoft.com/office/drawing/2014/main" id="{528E7F00-5AEF-94C7-396F-6E8D672F2D62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1320074" y="2560750"/>
            <a:ext cx="121451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">
            <a:extLst>
              <a:ext uri="{FF2B5EF4-FFF2-40B4-BE49-F238E27FC236}">
                <a16:creationId xmlns:a16="http://schemas.microsoft.com/office/drawing/2014/main" id="{27404BA9-F0EB-CE6E-5768-871AB9ED916D}"/>
              </a:ext>
            </a:extLst>
          </p:cNvPr>
          <p:cNvCxnSpPr>
            <a:cxnSpLocks/>
            <a:stCxn id="50" idx="4"/>
            <a:endCxn id="1030" idx="0"/>
          </p:cNvCxnSpPr>
          <p:nvPr/>
        </p:nvCxnSpPr>
        <p:spPr>
          <a:xfrm flipH="1">
            <a:off x="4997891" y="2560750"/>
            <a:ext cx="1863159" cy="3218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6">
            <a:extLst>
              <a:ext uri="{FF2B5EF4-FFF2-40B4-BE49-F238E27FC236}">
                <a16:creationId xmlns:a16="http://schemas.microsoft.com/office/drawing/2014/main" id="{F974D8D1-5762-17CA-5A38-DFD549DAD856}"/>
              </a:ext>
            </a:extLst>
          </p:cNvPr>
          <p:cNvCxnSpPr>
            <a:cxnSpLocks/>
            <a:stCxn id="53" idx="4"/>
            <a:endCxn id="1026" idx="0"/>
          </p:cNvCxnSpPr>
          <p:nvPr/>
        </p:nvCxnSpPr>
        <p:spPr>
          <a:xfrm flipH="1">
            <a:off x="7231881" y="2560750"/>
            <a:ext cx="2399657" cy="868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연결선 6">
            <a:extLst>
              <a:ext uri="{FF2B5EF4-FFF2-40B4-BE49-F238E27FC236}">
                <a16:creationId xmlns:a16="http://schemas.microsoft.com/office/drawing/2014/main" id="{24AD890D-A699-0DE7-797B-E85D36B0EF34}"/>
              </a:ext>
            </a:extLst>
          </p:cNvPr>
          <p:cNvCxnSpPr>
            <a:cxnSpLocks/>
            <a:stCxn id="54" idx="4"/>
            <a:endCxn id="1034" idx="0"/>
          </p:cNvCxnSpPr>
          <p:nvPr/>
        </p:nvCxnSpPr>
        <p:spPr>
          <a:xfrm flipH="1">
            <a:off x="10387809" y="2560750"/>
            <a:ext cx="167228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인기척] 어디까지 올라가는 거예요…서울·경상 차이, 정말일까? - MBN">
            <a:extLst>
              <a:ext uri="{FF2B5EF4-FFF2-40B4-BE49-F238E27FC236}">
                <a16:creationId xmlns:a16="http://schemas.microsoft.com/office/drawing/2014/main" id="{2E5CF0DC-6676-F4C5-A498-9F0AC339C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"/>
          <a:stretch/>
        </p:blipFill>
        <p:spPr bwMode="auto">
          <a:xfrm>
            <a:off x="5448624" y="3429000"/>
            <a:ext cx="3566513" cy="282449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경상도 사투리 능력고사 ㅋㅋㅋㅋㅋㅋㅋㅋㅋㅋㅋ : 클리앙">
            <a:extLst>
              <a:ext uri="{FF2B5EF4-FFF2-40B4-BE49-F238E27FC236}">
                <a16:creationId xmlns:a16="http://schemas.microsoft.com/office/drawing/2014/main" id="{6135777B-D728-CD80-AB71-4DBDEE8B0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" b="3514"/>
          <a:stretch/>
        </p:blipFill>
        <p:spPr bwMode="auto">
          <a:xfrm>
            <a:off x="9215534" y="3022277"/>
            <a:ext cx="2344549" cy="206255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5C120A-44D8-7783-EBDD-F422D80F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95" y="2882623"/>
            <a:ext cx="2568192" cy="1702823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의 2승, 2의 e승, e의 2승, e의 e승.swf">
            <a:extLst>
              <a:ext uri="{FF2B5EF4-FFF2-40B4-BE49-F238E27FC236}">
                <a16:creationId xmlns:a16="http://schemas.microsoft.com/office/drawing/2014/main" id="{F321AED5-42FF-40C5-3EBC-745BF1B2B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3" b="32819"/>
          <a:stretch/>
        </p:blipFill>
        <p:spPr bwMode="auto">
          <a:xfrm>
            <a:off x="414163" y="3013719"/>
            <a:ext cx="2356615" cy="531116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73702F9-3A63-0C76-AAB4-227B6A96D061}"/>
              </a:ext>
            </a:extLst>
          </p:cNvPr>
          <p:cNvSpPr txBox="1"/>
          <p:nvPr/>
        </p:nvSpPr>
        <p:spPr>
          <a:xfrm>
            <a:off x="9581476" y="6232776"/>
            <a:ext cx="2344549" cy="2925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lnSpc>
                <a:spcPct val="130000"/>
              </a:lnSpc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구글 이미지 검색</a:t>
            </a:r>
            <a:r>
              <a:rPr lang="en-US" altLang="ko-KR" dirty="0"/>
              <a:t>(2022)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98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82F9D2-CEEB-801C-8306-201DD73C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" y="3672683"/>
            <a:ext cx="2934172" cy="1744370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6">
            <a:extLst>
              <a:ext uri="{FF2B5EF4-FFF2-40B4-BE49-F238E27FC236}">
                <a16:creationId xmlns:a16="http://schemas.microsoft.com/office/drawing/2014/main" id="{801E856A-8B4B-0D25-E328-0F0727BCD41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693903" y="411109"/>
            <a:ext cx="7785691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A8E6FE52-9C7F-E049-B796-C43B2C9F6602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rgbClr val="004098"/>
          </a:solidFill>
          <a:ln w="6350">
            <a:solidFill>
              <a:srgbClr val="3B3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38E57A1-8ED3-8145-8BD2-47832AA649A6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3BED81-E5A8-B996-0DD5-8491540B2FE2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FD8FA9-8E20-E25D-6B46-9B4450463ED9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A9C31-4CD1-50AB-3D68-85F351023DD3}"/>
              </a:ext>
            </a:extLst>
          </p:cNvPr>
          <p:cNvSpPr txBox="1"/>
          <p:nvPr/>
        </p:nvSpPr>
        <p:spPr>
          <a:xfrm>
            <a:off x="489453" y="241832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조사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D06D00-D656-4D75-DDC0-37AD7EB4D50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F7DAE7A-F92B-B4E3-E6FD-337726F4C581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F86D68-A92F-2FC9-B2DB-75D864E6F555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7650C5-ACB1-31BD-2588-F49E52F97934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DDC696-0F1A-FDEB-5640-3E805CEF1B58}"/>
              </a:ext>
            </a:extLst>
          </p:cNvPr>
          <p:cNvSpPr txBox="1"/>
          <p:nvPr/>
        </p:nvSpPr>
        <p:spPr>
          <a:xfrm>
            <a:off x="3470146" y="800383"/>
            <a:ext cx="525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인터넷에서 지속적으로 각광받고 있는 컨텐츠 </a:t>
            </a:r>
          </a:p>
        </p:txBody>
      </p:sp>
      <p:cxnSp>
        <p:nvCxnSpPr>
          <p:cNvPr id="37" name="직선 연결선 4">
            <a:extLst>
              <a:ext uri="{FF2B5EF4-FFF2-40B4-BE49-F238E27FC236}">
                <a16:creationId xmlns:a16="http://schemas.microsoft.com/office/drawing/2014/main" id="{485EDC93-4BAC-70FF-9306-C0AAED8C977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슬라이드 번호 개체 틀 41">
            <a:extLst>
              <a:ext uri="{FF2B5EF4-FFF2-40B4-BE49-F238E27FC236}">
                <a16:creationId xmlns:a16="http://schemas.microsoft.com/office/drawing/2014/main" id="{52611502-1A4B-D65B-C906-ED166710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4E437D-9368-9959-C031-361B6C4FAE6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5EC81CE-07AC-123F-F178-1F81F1BBDAA0}"/>
              </a:ext>
            </a:extLst>
          </p:cNvPr>
          <p:cNvGrpSpPr/>
          <p:nvPr/>
        </p:nvGrpSpPr>
        <p:grpSpPr>
          <a:xfrm>
            <a:off x="0" y="1870505"/>
            <a:ext cx="12192000" cy="690245"/>
            <a:chOff x="0" y="2299436"/>
            <a:chExt cx="12192000" cy="690245"/>
          </a:xfrm>
        </p:grpSpPr>
        <p:cxnSp>
          <p:nvCxnSpPr>
            <p:cNvPr id="39" name="직선 연결선 6">
              <a:extLst>
                <a:ext uri="{FF2B5EF4-FFF2-40B4-BE49-F238E27FC236}">
                  <a16:creationId xmlns:a16="http://schemas.microsoft.com/office/drawing/2014/main" id="{1CC846D6-6DA0-1801-39F9-1064834F911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43924"/>
              <a:ext cx="12192000" cy="0"/>
            </a:xfrm>
            <a:prstGeom prst="line">
              <a:avLst/>
            </a:prstGeom>
            <a:ln>
              <a:solidFill>
                <a:srgbClr val="0040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F908F9E-A982-6E84-1F0D-2DE269CCFECF}"/>
                </a:ext>
              </a:extLst>
            </p:cNvPr>
            <p:cNvSpPr/>
            <p:nvPr/>
          </p:nvSpPr>
          <p:spPr>
            <a:xfrm>
              <a:off x="974951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AED5BA6-1F34-D746-66C9-9B5C27FD25F8}"/>
                </a:ext>
              </a:extLst>
            </p:cNvPr>
            <p:cNvSpPr/>
            <p:nvPr/>
          </p:nvSpPr>
          <p:spPr>
            <a:xfrm>
              <a:off x="1898447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2013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D741065-7A71-C5EB-DBCA-C7CF0967AB0F}"/>
                </a:ext>
              </a:extLst>
            </p:cNvPr>
            <p:cNvSpPr/>
            <p:nvPr/>
          </p:nvSpPr>
          <p:spPr>
            <a:xfrm>
              <a:off x="282194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2014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F985557-8F99-57BC-7E9C-B5B49684E564}"/>
                </a:ext>
              </a:extLst>
            </p:cNvPr>
            <p:cNvSpPr/>
            <p:nvPr/>
          </p:nvSpPr>
          <p:spPr>
            <a:xfrm>
              <a:off x="374543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2015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5235D3F-A695-35BD-4F48-DCAA7F37E870}"/>
                </a:ext>
              </a:extLst>
            </p:cNvPr>
            <p:cNvSpPr/>
            <p:nvPr/>
          </p:nvSpPr>
          <p:spPr>
            <a:xfrm>
              <a:off x="4668935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2016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CCE63F5-EC0B-C703-D9F4-33F4601C62CC}"/>
                </a:ext>
              </a:extLst>
            </p:cNvPr>
            <p:cNvSpPr/>
            <p:nvPr/>
          </p:nvSpPr>
          <p:spPr>
            <a:xfrm>
              <a:off x="5592431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2017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88380CF-6B28-3EB1-A60B-D77F600E41E0}"/>
                </a:ext>
              </a:extLst>
            </p:cNvPr>
            <p:cNvSpPr/>
            <p:nvPr/>
          </p:nvSpPr>
          <p:spPr>
            <a:xfrm>
              <a:off x="6515927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2018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84EAB9E-8C9D-69C4-0A03-1C884296269E}"/>
                </a:ext>
              </a:extLst>
            </p:cNvPr>
            <p:cNvSpPr/>
            <p:nvPr/>
          </p:nvSpPr>
          <p:spPr>
            <a:xfrm>
              <a:off x="743942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2019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4AAB630-84EC-D25A-5764-345C53D4A2AF}"/>
                </a:ext>
              </a:extLst>
            </p:cNvPr>
            <p:cNvSpPr/>
            <p:nvPr/>
          </p:nvSpPr>
          <p:spPr>
            <a:xfrm>
              <a:off x="836291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2020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6CDF085-2F53-EDAC-9174-554C41A8142B}"/>
                </a:ext>
              </a:extLst>
            </p:cNvPr>
            <p:cNvSpPr/>
            <p:nvPr/>
          </p:nvSpPr>
          <p:spPr>
            <a:xfrm>
              <a:off x="9286415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2021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C63DF28-0FCD-7D21-D42A-DF7F23BD8D4B}"/>
                </a:ext>
              </a:extLst>
            </p:cNvPr>
            <p:cNvSpPr/>
            <p:nvPr/>
          </p:nvSpPr>
          <p:spPr>
            <a:xfrm>
              <a:off x="10209914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cxnSp>
        <p:nvCxnSpPr>
          <p:cNvPr id="58" name="직선 연결선 6">
            <a:extLst>
              <a:ext uri="{FF2B5EF4-FFF2-40B4-BE49-F238E27FC236}">
                <a16:creationId xmlns:a16="http://schemas.microsoft.com/office/drawing/2014/main" id="{528E7F00-5AEF-94C7-396F-6E8D672F2D62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1320074" y="2560750"/>
            <a:ext cx="121451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">
            <a:extLst>
              <a:ext uri="{FF2B5EF4-FFF2-40B4-BE49-F238E27FC236}">
                <a16:creationId xmlns:a16="http://schemas.microsoft.com/office/drawing/2014/main" id="{27404BA9-F0EB-CE6E-5768-871AB9ED916D}"/>
              </a:ext>
            </a:extLst>
          </p:cNvPr>
          <p:cNvCxnSpPr>
            <a:cxnSpLocks/>
            <a:stCxn id="50" idx="4"/>
            <a:endCxn id="1030" idx="0"/>
          </p:cNvCxnSpPr>
          <p:nvPr/>
        </p:nvCxnSpPr>
        <p:spPr>
          <a:xfrm flipH="1">
            <a:off x="4997891" y="2560750"/>
            <a:ext cx="1863159" cy="3218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6">
            <a:extLst>
              <a:ext uri="{FF2B5EF4-FFF2-40B4-BE49-F238E27FC236}">
                <a16:creationId xmlns:a16="http://schemas.microsoft.com/office/drawing/2014/main" id="{F974D8D1-5762-17CA-5A38-DFD549DAD856}"/>
              </a:ext>
            </a:extLst>
          </p:cNvPr>
          <p:cNvCxnSpPr>
            <a:cxnSpLocks/>
            <a:stCxn id="53" idx="4"/>
            <a:endCxn id="1026" idx="0"/>
          </p:cNvCxnSpPr>
          <p:nvPr/>
        </p:nvCxnSpPr>
        <p:spPr>
          <a:xfrm flipH="1">
            <a:off x="7231881" y="2560750"/>
            <a:ext cx="2399657" cy="868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연결선 6">
            <a:extLst>
              <a:ext uri="{FF2B5EF4-FFF2-40B4-BE49-F238E27FC236}">
                <a16:creationId xmlns:a16="http://schemas.microsoft.com/office/drawing/2014/main" id="{24AD890D-A699-0DE7-797B-E85D36B0EF34}"/>
              </a:ext>
            </a:extLst>
          </p:cNvPr>
          <p:cNvCxnSpPr>
            <a:cxnSpLocks/>
            <a:stCxn id="54" idx="4"/>
            <a:endCxn id="1034" idx="0"/>
          </p:cNvCxnSpPr>
          <p:nvPr/>
        </p:nvCxnSpPr>
        <p:spPr>
          <a:xfrm flipH="1">
            <a:off x="10387809" y="2560750"/>
            <a:ext cx="167228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인기척] 어디까지 올라가는 거예요…서울·경상 차이, 정말일까? - MBN">
            <a:extLst>
              <a:ext uri="{FF2B5EF4-FFF2-40B4-BE49-F238E27FC236}">
                <a16:creationId xmlns:a16="http://schemas.microsoft.com/office/drawing/2014/main" id="{2E5CF0DC-6676-F4C5-A498-9F0AC339C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"/>
          <a:stretch/>
        </p:blipFill>
        <p:spPr bwMode="auto">
          <a:xfrm>
            <a:off x="5448624" y="3429000"/>
            <a:ext cx="3566513" cy="282449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경상도 사투리 능력고사 ㅋㅋㅋㅋㅋㅋㅋㅋㅋㅋㅋ : 클리앙">
            <a:extLst>
              <a:ext uri="{FF2B5EF4-FFF2-40B4-BE49-F238E27FC236}">
                <a16:creationId xmlns:a16="http://schemas.microsoft.com/office/drawing/2014/main" id="{6135777B-D728-CD80-AB71-4DBDEE8B0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" b="3514"/>
          <a:stretch/>
        </p:blipFill>
        <p:spPr bwMode="auto">
          <a:xfrm>
            <a:off x="9215534" y="3022277"/>
            <a:ext cx="2344549" cy="206255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5C120A-44D8-7783-EBDD-F422D80F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95" y="2882623"/>
            <a:ext cx="2568192" cy="1702823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의 2승, 2의 e승, e의 2승, e의 e승.swf">
            <a:extLst>
              <a:ext uri="{FF2B5EF4-FFF2-40B4-BE49-F238E27FC236}">
                <a16:creationId xmlns:a16="http://schemas.microsoft.com/office/drawing/2014/main" id="{F321AED5-42FF-40C5-3EBC-745BF1B2B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3" b="32819"/>
          <a:stretch/>
        </p:blipFill>
        <p:spPr bwMode="auto">
          <a:xfrm>
            <a:off x="414163" y="3013719"/>
            <a:ext cx="2356615" cy="531116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73702F9-3A63-0C76-AAB4-227B6A96D061}"/>
              </a:ext>
            </a:extLst>
          </p:cNvPr>
          <p:cNvSpPr txBox="1"/>
          <p:nvPr/>
        </p:nvSpPr>
        <p:spPr>
          <a:xfrm>
            <a:off x="9581476" y="6232776"/>
            <a:ext cx="2344549" cy="2925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lnSpc>
                <a:spcPct val="130000"/>
              </a:lnSpc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구글 이미지 검색</a:t>
            </a:r>
            <a:r>
              <a:rPr lang="en-US" altLang="ko-KR" dirty="0"/>
              <a:t>(2022)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F92AB-42A2-4415-3CE9-832D3E1DE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바로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3900" dirty="0">
                <a:latin typeface="카페24 빛나는별" pitchFamily="2" charset="-127"/>
                <a:ea typeface="카페24 빛나는별" pitchFamily="2" charset="-127"/>
              </a:rPr>
              <a:t>“</a:t>
            </a:r>
            <a:r>
              <a:rPr lang="ko-KR" altLang="en-US" sz="23900" dirty="0">
                <a:latin typeface="카페24 빛나는별" pitchFamily="2" charset="-127"/>
                <a:ea typeface="카페24 빛나는별" pitchFamily="2" charset="-127"/>
              </a:rPr>
              <a:t>사투리</a:t>
            </a:r>
            <a:r>
              <a:rPr lang="en-US" altLang="ko-KR" sz="23900" dirty="0">
                <a:latin typeface="카페24 빛나는별" pitchFamily="2" charset="-127"/>
                <a:ea typeface="카페24 빛나는별" pitchFamily="2" charset="-127"/>
              </a:rPr>
              <a:t>”</a:t>
            </a:r>
            <a:endParaRPr lang="ko-KR" altLang="en-US" sz="23900" dirty="0">
              <a:latin typeface="카페24 빛나는별" pitchFamily="2" charset="-127"/>
              <a:ea typeface="카페24 빛나는별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98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>
            <a:extLst>
              <a:ext uri="{FF2B5EF4-FFF2-40B4-BE49-F238E27FC236}">
                <a16:creationId xmlns:a16="http://schemas.microsoft.com/office/drawing/2014/main" id="{801E856A-8B4B-0D25-E328-0F0727BCD41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427530" y="411109"/>
            <a:ext cx="9052064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A8E6FE52-9C7F-E049-B796-C43B2C9F6602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rgbClr val="004098"/>
          </a:solidFill>
          <a:ln w="6350"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38E57A1-8ED3-8145-8BD2-47832AA649A6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3BED81-E5A8-B996-0DD5-8491540B2FE2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FD8FA9-8E20-E25D-6B46-9B4450463ED9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A9C31-4CD1-50AB-3D68-85F351023DD3}"/>
              </a:ext>
            </a:extLst>
          </p:cNvPr>
          <p:cNvSpPr txBox="1"/>
          <p:nvPr/>
        </p:nvSpPr>
        <p:spPr>
          <a:xfrm>
            <a:off x="489453" y="2418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조사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D06D00-D656-4D75-DDC0-37AD7EB4D50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F7DAE7A-F92B-B4E3-E6FD-337726F4C581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F86D68-A92F-2FC9-B2DB-75D864E6F555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7650C5-ACB1-31BD-2588-F49E52F97934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7" name="직선 연결선 4">
            <a:extLst>
              <a:ext uri="{FF2B5EF4-FFF2-40B4-BE49-F238E27FC236}">
                <a16:creationId xmlns:a16="http://schemas.microsoft.com/office/drawing/2014/main" id="{485EDC93-4BAC-70FF-9306-C0AAED8C977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슬라이드 번호 개체 틀 41">
            <a:extLst>
              <a:ext uri="{FF2B5EF4-FFF2-40B4-BE49-F238E27FC236}">
                <a16:creationId xmlns:a16="http://schemas.microsoft.com/office/drawing/2014/main" id="{52611502-1A4B-D65B-C906-ED166710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4E437D-9368-9959-C031-361B6C4FAE6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9040011D-F459-8262-5F5B-4E0A6DEB8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110458"/>
              </p:ext>
            </p:extLst>
          </p:nvPr>
        </p:nvGraphicFramePr>
        <p:xfrm>
          <a:off x="1122218" y="2236269"/>
          <a:ext cx="4528614" cy="3419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C99809-9CA9-50D7-231A-003EC7CF1990}"/>
              </a:ext>
            </a:extLst>
          </p:cNvPr>
          <p:cNvSpPr txBox="1"/>
          <p:nvPr/>
        </p:nvSpPr>
        <p:spPr>
          <a:xfrm>
            <a:off x="3346695" y="756739"/>
            <a:ext cx="54986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지역별 </a:t>
            </a:r>
            <a:r>
              <a:rPr lang="en-US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 능력고사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 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키워드 검색 추이 확인 시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＂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대한 관심도가 가장 높음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28AD18-59A6-ADB3-CB0A-36AF70DED6A9}"/>
              </a:ext>
            </a:extLst>
          </p:cNvPr>
          <p:cNvSpPr/>
          <p:nvPr/>
        </p:nvSpPr>
        <p:spPr>
          <a:xfrm>
            <a:off x="1786755" y="2277652"/>
            <a:ext cx="736459" cy="22102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E25D3-1AC5-4ABA-33C2-3AF4A7E66B2F}"/>
              </a:ext>
            </a:extLst>
          </p:cNvPr>
          <p:cNvSpPr txBox="1"/>
          <p:nvPr/>
        </p:nvSpPr>
        <p:spPr>
          <a:xfrm>
            <a:off x="2589780" y="2846002"/>
            <a:ext cx="273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831BCE3-8BAF-F25B-3755-5945B32570B4}"/>
              </a:ext>
            </a:extLst>
          </p:cNvPr>
          <p:cNvCxnSpPr>
            <a:cxnSpLocks/>
          </p:cNvCxnSpPr>
          <p:nvPr/>
        </p:nvCxnSpPr>
        <p:spPr>
          <a:xfrm>
            <a:off x="2523214" y="3060846"/>
            <a:ext cx="580743" cy="0"/>
          </a:xfrm>
          <a:prstGeom prst="straightConnector1">
            <a:avLst/>
          </a:prstGeom>
          <a:ln w="1238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32FE3D1-D6CC-6978-3EBC-24229C3B42DF}"/>
              </a:ext>
            </a:extLst>
          </p:cNvPr>
          <p:cNvSpPr txBox="1"/>
          <p:nvPr/>
        </p:nvSpPr>
        <p:spPr>
          <a:xfrm>
            <a:off x="3361537" y="5509943"/>
            <a:ext cx="2289295" cy="29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데이터랩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(2022)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1" name="차트 11">
            <a:extLst>
              <a:ext uri="{FF2B5EF4-FFF2-40B4-BE49-F238E27FC236}">
                <a16:creationId xmlns:a16="http://schemas.microsoft.com/office/drawing/2014/main" id="{E89B94B5-900B-F165-AA81-3BBA94FAC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322569"/>
              </p:ext>
            </p:extLst>
          </p:nvPr>
        </p:nvGraphicFramePr>
        <p:xfrm>
          <a:off x="6552503" y="2323198"/>
          <a:ext cx="4164205" cy="3171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직사각형 1">
            <a:extLst>
              <a:ext uri="{FF2B5EF4-FFF2-40B4-BE49-F238E27FC236}">
                <a16:creationId xmlns:a16="http://schemas.microsoft.com/office/drawing/2014/main" id="{7EEC38E3-7E9D-21A3-22A3-B94F0EBA9185}"/>
              </a:ext>
            </a:extLst>
          </p:cNvPr>
          <p:cNvSpPr/>
          <p:nvPr/>
        </p:nvSpPr>
        <p:spPr>
          <a:xfrm>
            <a:off x="7478905" y="3006891"/>
            <a:ext cx="1155700" cy="1739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6823A-B972-8EB8-0C2E-28CA3C27DA93}"/>
              </a:ext>
            </a:extLst>
          </p:cNvPr>
          <p:cNvSpPr txBox="1"/>
          <p:nvPr/>
        </p:nvSpPr>
        <p:spPr>
          <a:xfrm>
            <a:off x="6186140" y="5499186"/>
            <a:ext cx="4823737" cy="291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검색광고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경상도사투리능력고사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키워드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6A2B80-F49A-D1FC-C7CD-1DF5594DD877}"/>
              </a:ext>
            </a:extLst>
          </p:cNvPr>
          <p:cNvSpPr txBox="1"/>
          <p:nvPr/>
        </p:nvSpPr>
        <p:spPr>
          <a:xfrm>
            <a:off x="5738784" y="178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r>
              <a:rPr lang="ko-KR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월간 </a:t>
            </a:r>
            <a:r>
              <a:rPr lang="ko-KR" altLang="ko-KR" b="0" i="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검색수</a:t>
            </a:r>
            <a:r>
              <a:rPr lang="ko-KR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사용자 통계 </a:t>
            </a:r>
            <a:r>
              <a:rPr lang="en-US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최근일 기준</a:t>
            </a:r>
            <a:r>
              <a:rPr lang="en-US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/ </a:t>
            </a:r>
            <a:r>
              <a:rPr lang="ko-KR" altLang="ko-KR" b="0" i="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나이대</a:t>
            </a:r>
            <a:r>
              <a:rPr lang="en-US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(%)</a:t>
            </a:r>
            <a:endParaRPr lang="ko-KR" altLang="ko-KR" b="0" i="0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5E88DC-B8FF-DAC8-8323-F80395853D69}"/>
              </a:ext>
            </a:extLst>
          </p:cNvPr>
          <p:cNvSpPr txBox="1"/>
          <p:nvPr/>
        </p:nvSpPr>
        <p:spPr>
          <a:xfrm>
            <a:off x="338525" y="178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  <a:cs typeface="+mn-cs"/>
              </a:defRPr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사투리능력고사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지역별 키워드 네이버 검색</a:t>
            </a:r>
            <a:r>
              <a:rPr lang="ko-KR" altLang="en-US" sz="1800" baseline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추이</a:t>
            </a:r>
            <a:endParaRPr lang="ko-KR" altLang="en-US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537075-D393-265E-E1DE-0DA3BBA7E264}"/>
              </a:ext>
            </a:extLst>
          </p:cNvPr>
          <p:cNvSpPr txBox="1"/>
          <p:nvPr/>
        </p:nvSpPr>
        <p:spPr>
          <a:xfrm>
            <a:off x="301951" y="5998545"/>
            <a:ext cx="1158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전국에 약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16%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 – 20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타겟으로 모바일용 웹서비스를 제작 계획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사다리꼴 146">
            <a:extLst>
              <a:ext uri="{FF2B5EF4-FFF2-40B4-BE49-F238E27FC236}">
                <a16:creationId xmlns:a16="http://schemas.microsoft.com/office/drawing/2014/main" id="{96424E33-E335-289B-0DD7-2196336C1B88}"/>
              </a:ext>
            </a:extLst>
          </p:cNvPr>
          <p:cNvSpPr/>
          <p:nvPr/>
        </p:nvSpPr>
        <p:spPr>
          <a:xfrm rot="16200000">
            <a:off x="3665866" y="2998697"/>
            <a:ext cx="3880072" cy="1657250"/>
          </a:xfrm>
          <a:custGeom>
            <a:avLst/>
            <a:gdLst>
              <a:gd name="connsiteX0" fmla="*/ 0 w 3880072"/>
              <a:gd name="connsiteY0" fmla="*/ 1016492 h 1016492"/>
              <a:gd name="connsiteX1" fmla="*/ 1584579 w 3880072"/>
              <a:gd name="connsiteY1" fmla="*/ 0 h 1016492"/>
              <a:gd name="connsiteX2" fmla="*/ 2295493 w 3880072"/>
              <a:gd name="connsiteY2" fmla="*/ 0 h 1016492"/>
              <a:gd name="connsiteX3" fmla="*/ 3880072 w 3880072"/>
              <a:gd name="connsiteY3" fmla="*/ 1016492 h 1016492"/>
              <a:gd name="connsiteX4" fmla="*/ 0 w 3880072"/>
              <a:gd name="connsiteY4" fmla="*/ 1016492 h 1016492"/>
              <a:gd name="connsiteX0" fmla="*/ 0 w 3880072"/>
              <a:gd name="connsiteY0" fmla="*/ 1324402 h 1324402"/>
              <a:gd name="connsiteX1" fmla="*/ 1584579 w 3880072"/>
              <a:gd name="connsiteY1" fmla="*/ 307910 h 1324402"/>
              <a:gd name="connsiteX2" fmla="*/ 2846000 w 3880072"/>
              <a:gd name="connsiteY2" fmla="*/ 0 h 1324402"/>
              <a:gd name="connsiteX3" fmla="*/ 3880072 w 3880072"/>
              <a:gd name="connsiteY3" fmla="*/ 1324402 h 1324402"/>
              <a:gd name="connsiteX4" fmla="*/ 0 w 3880072"/>
              <a:gd name="connsiteY4" fmla="*/ 1324402 h 1324402"/>
              <a:gd name="connsiteX0" fmla="*/ 0 w 3880072"/>
              <a:gd name="connsiteY0" fmla="*/ 1324402 h 1324402"/>
              <a:gd name="connsiteX1" fmla="*/ 2601616 w 3880072"/>
              <a:gd name="connsiteY1" fmla="*/ 9330 h 1324402"/>
              <a:gd name="connsiteX2" fmla="*/ 2846000 w 3880072"/>
              <a:gd name="connsiteY2" fmla="*/ 0 h 1324402"/>
              <a:gd name="connsiteX3" fmla="*/ 3880072 w 3880072"/>
              <a:gd name="connsiteY3" fmla="*/ 1324402 h 1324402"/>
              <a:gd name="connsiteX4" fmla="*/ 0 w 3880072"/>
              <a:gd name="connsiteY4" fmla="*/ 1324402 h 132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0072" h="1324402">
                <a:moveTo>
                  <a:pt x="0" y="1324402"/>
                </a:moveTo>
                <a:lnTo>
                  <a:pt x="2601616" y="9330"/>
                </a:lnTo>
                <a:lnTo>
                  <a:pt x="2846000" y="0"/>
                </a:lnTo>
                <a:lnTo>
                  <a:pt x="3880072" y="1324402"/>
                </a:lnTo>
                <a:lnTo>
                  <a:pt x="0" y="1324402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27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05D6CB-D7D4-0303-9D00-5579EAE068CB}"/>
              </a:ext>
            </a:extLst>
          </p:cNvPr>
          <p:cNvSpPr/>
          <p:nvPr/>
        </p:nvSpPr>
        <p:spPr>
          <a:xfrm>
            <a:off x="6085273" y="2178654"/>
            <a:ext cx="4649905" cy="3716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427530" y="411109"/>
            <a:ext cx="9052064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의도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519D143C-9169-EBAC-69D1-00D5F8F84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2481" y="3903533"/>
            <a:ext cx="4215488" cy="1770933"/>
          </a:xfr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BAE6E8C-B08A-BFEB-AFFA-A1CD62B0D25A}"/>
              </a:ext>
            </a:extLst>
          </p:cNvPr>
          <p:cNvSpPr txBox="1">
            <a:spLocks/>
          </p:cNvSpPr>
          <p:nvPr/>
        </p:nvSpPr>
        <p:spPr>
          <a:xfrm>
            <a:off x="6176911" y="2792450"/>
            <a:ext cx="4466628" cy="98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경남 방언은 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성조언어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(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김차균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1988)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altLang="ko-KR" sz="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방언은 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음의 </a:t>
            </a:r>
            <a:r>
              <a:rPr lang="ko-KR" altLang="en-US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고저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대해서는 매우 민감하다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” </a:t>
            </a:r>
            <a:b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경남 방언의 음운론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p.40 (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이근열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1997)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3EB016-A0F4-2A55-1135-6E7025AE0B83}"/>
              </a:ext>
            </a:extLst>
          </p:cNvPr>
          <p:cNvSpPr txBox="1"/>
          <p:nvPr/>
        </p:nvSpPr>
        <p:spPr>
          <a:xfrm>
            <a:off x="6791624" y="2326957"/>
            <a:ext cx="323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 특징</a:t>
            </a:r>
          </a:p>
        </p:txBody>
      </p:sp>
      <p:sp>
        <p:nvSpPr>
          <p:cNvPr id="36" name="사다리꼴 77">
            <a:extLst>
              <a:ext uri="{FF2B5EF4-FFF2-40B4-BE49-F238E27FC236}">
                <a16:creationId xmlns:a16="http://schemas.microsoft.com/office/drawing/2014/main" id="{B6094066-CE3C-FF5C-F283-F9F630E5FF77}"/>
              </a:ext>
            </a:extLst>
          </p:cNvPr>
          <p:cNvSpPr/>
          <p:nvPr/>
        </p:nvSpPr>
        <p:spPr>
          <a:xfrm rot="16200000">
            <a:off x="2583859" y="3073015"/>
            <a:ext cx="1827080" cy="1516831"/>
          </a:xfrm>
          <a:prstGeom prst="trapezoid">
            <a:avLst>
              <a:gd name="adj" fmla="val 23003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9AF2297-485F-12F2-06D5-BE8D27D60CA0}"/>
              </a:ext>
            </a:extLst>
          </p:cNvPr>
          <p:cNvSpPr/>
          <p:nvPr/>
        </p:nvSpPr>
        <p:spPr>
          <a:xfrm>
            <a:off x="3875523" y="2977368"/>
            <a:ext cx="720000" cy="720000"/>
          </a:xfrm>
          <a:prstGeom prst="ellipse">
            <a:avLst/>
          </a:prstGeom>
          <a:solidFill>
            <a:srgbClr val="3B3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어휘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0A3F553-0BC3-3F6D-6553-E37ED6A600D2}"/>
              </a:ext>
            </a:extLst>
          </p:cNvPr>
          <p:cNvSpPr/>
          <p:nvPr/>
        </p:nvSpPr>
        <p:spPr>
          <a:xfrm>
            <a:off x="3887471" y="3993438"/>
            <a:ext cx="720000" cy="720000"/>
          </a:xfrm>
          <a:prstGeom prst="ellipse">
            <a:avLst/>
          </a:prstGeom>
          <a:solidFill>
            <a:srgbClr val="3B3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운율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6A0D498-DCA7-06F4-D999-007E13E5D3E5}"/>
              </a:ext>
            </a:extLst>
          </p:cNvPr>
          <p:cNvSpPr/>
          <p:nvPr/>
        </p:nvSpPr>
        <p:spPr>
          <a:xfrm>
            <a:off x="2046065" y="3174517"/>
            <a:ext cx="1251125" cy="12511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사투리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5A8646-16D3-02A0-7BE5-3DFC39A07183}"/>
              </a:ext>
            </a:extLst>
          </p:cNvPr>
          <p:cNvSpPr txBox="1"/>
          <p:nvPr/>
        </p:nvSpPr>
        <p:spPr>
          <a:xfrm>
            <a:off x="1690537" y="4900788"/>
            <a:ext cx="323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요소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1A0F95-93F1-DD7F-6557-7CB7F01D5CB5}"/>
              </a:ext>
            </a:extLst>
          </p:cNvPr>
          <p:cNvSpPr txBox="1"/>
          <p:nvPr/>
        </p:nvSpPr>
        <p:spPr>
          <a:xfrm>
            <a:off x="3432470" y="756739"/>
            <a:ext cx="53270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사투리는 크게 어휘와 운율로 구분되는데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사투리는 성조 언어라는 큰 특징이 있음</a:t>
            </a:r>
          </a:p>
        </p:txBody>
      </p:sp>
      <p:sp>
        <p:nvSpPr>
          <p:cNvPr id="26" name="타원 8">
            <a:extLst>
              <a:ext uri="{FF2B5EF4-FFF2-40B4-BE49-F238E27FC236}">
                <a16:creationId xmlns:a16="http://schemas.microsoft.com/office/drawing/2014/main" id="{8F45E0FC-672C-107B-B68C-C0EBBB6037FB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6">
            <a:extLst>
              <a:ext uri="{FF2B5EF4-FFF2-40B4-BE49-F238E27FC236}">
                <a16:creationId xmlns:a16="http://schemas.microsoft.com/office/drawing/2014/main" id="{166C70AA-997F-4926-DAB7-75D5946191E0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타원 39">
            <a:extLst>
              <a:ext uri="{FF2B5EF4-FFF2-40B4-BE49-F238E27FC236}">
                <a16:creationId xmlns:a16="http://schemas.microsoft.com/office/drawing/2014/main" id="{4CAF587C-A331-4FC7-5B12-063A0A2600E6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40">
            <a:extLst>
              <a:ext uri="{FF2B5EF4-FFF2-40B4-BE49-F238E27FC236}">
                <a16:creationId xmlns:a16="http://schemas.microsoft.com/office/drawing/2014/main" id="{E4BC182C-ECBD-F5D3-A112-129F412D8745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타원 41">
            <a:extLst>
              <a:ext uri="{FF2B5EF4-FFF2-40B4-BE49-F238E27FC236}">
                <a16:creationId xmlns:a16="http://schemas.microsoft.com/office/drawing/2014/main" id="{591257AF-50DC-2D87-E18D-49E4EBBB1B51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타원 42">
            <a:extLst>
              <a:ext uri="{FF2B5EF4-FFF2-40B4-BE49-F238E27FC236}">
                <a16:creationId xmlns:a16="http://schemas.microsoft.com/office/drawing/2014/main" id="{EDD1462C-A52C-120C-C6B5-B6EA1C676C9C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2">
            <a:extLst>
              <a:ext uri="{FF2B5EF4-FFF2-40B4-BE49-F238E27FC236}">
                <a16:creationId xmlns:a16="http://schemas.microsoft.com/office/drawing/2014/main" id="{65B2F36F-010B-5A9D-0612-A9BA2259F46C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39">
            <a:extLst>
              <a:ext uri="{FF2B5EF4-FFF2-40B4-BE49-F238E27FC236}">
                <a16:creationId xmlns:a16="http://schemas.microsoft.com/office/drawing/2014/main" id="{51BE4663-17B3-79AB-7294-D51BDD5584F4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11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4">
            <a:extLst>
              <a:ext uri="{FF2B5EF4-FFF2-40B4-BE49-F238E27FC236}">
                <a16:creationId xmlns:a16="http://schemas.microsoft.com/office/drawing/2014/main" id="{5E10E137-233A-8C10-3626-26DD34AC3252}"/>
              </a:ext>
            </a:extLst>
          </p:cNvPr>
          <p:cNvSpPr/>
          <p:nvPr/>
        </p:nvSpPr>
        <p:spPr>
          <a:xfrm>
            <a:off x="7741892" y="3227230"/>
            <a:ext cx="1648850" cy="6710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3FAC4-9C54-6334-E915-3DF06EA054C6}"/>
              </a:ext>
            </a:extLst>
          </p:cNvPr>
          <p:cNvSpPr txBox="1"/>
          <p:nvPr/>
        </p:nvSpPr>
        <p:spPr>
          <a:xfrm>
            <a:off x="7683209" y="2616666"/>
            <a:ext cx="34483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카페24 빛나는별" pitchFamily="2" charset="-127"/>
                <a:ea typeface="카페24 빛나는별" pitchFamily="2" charset="-127"/>
              </a:rPr>
              <a:t>딥러닝 음성 분석을 통해</a:t>
            </a:r>
            <a:endParaRPr lang="en-US" altLang="ko-KR" sz="4000" dirty="0">
              <a:latin typeface="카페24 빛나는별" pitchFamily="2" charset="-127"/>
              <a:ea typeface="카페24 빛나는별" pitchFamily="2" charset="-127"/>
            </a:endParaRPr>
          </a:p>
          <a:p>
            <a:pPr algn="ctr"/>
            <a:r>
              <a:rPr lang="ko-KR" altLang="en-US" sz="4000" dirty="0">
                <a:latin typeface="카페24 빛나는별" pitchFamily="2" charset="-127"/>
                <a:ea typeface="카페24 빛나는별" pitchFamily="2" charset="-127"/>
              </a:rPr>
              <a:t>운율을 확인 할 수 있는 </a:t>
            </a:r>
            <a:endParaRPr lang="en-US" altLang="ko-KR" sz="4000" dirty="0">
              <a:latin typeface="카페24 빛나는별" pitchFamily="2" charset="-127"/>
              <a:ea typeface="카페24 빛나는별" pitchFamily="2" charset="-127"/>
            </a:endParaRPr>
          </a:p>
          <a:p>
            <a:pPr algn="ctr"/>
            <a:r>
              <a:rPr lang="ko-KR" altLang="en-US" sz="4000" dirty="0">
                <a:latin typeface="카페24 빛나는별" pitchFamily="2" charset="-127"/>
                <a:ea typeface="카페24 빛나는별" pitchFamily="2" charset="-127"/>
              </a:rPr>
              <a:t>테스트를 만들자</a:t>
            </a:r>
            <a:r>
              <a:rPr lang="en-US" altLang="ko-KR" sz="4000" dirty="0">
                <a:latin typeface="카페24 빛나는별" pitchFamily="2" charset="-127"/>
                <a:ea typeface="카페24 빛나는별" pitchFamily="2" charset="-127"/>
              </a:rPr>
              <a:t>!</a:t>
            </a:r>
            <a:endParaRPr lang="ko-KR" altLang="en-US" sz="4000" dirty="0">
              <a:latin typeface="카페24 빛나는별" pitchFamily="2" charset="-127"/>
              <a:ea typeface="카페24 빛나는별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6FA9F-E727-B809-E70F-BD749031FB67}"/>
              </a:ext>
            </a:extLst>
          </p:cNvPr>
          <p:cNvSpPr txBox="1"/>
          <p:nvPr/>
        </p:nvSpPr>
        <p:spPr>
          <a:xfrm>
            <a:off x="2003985" y="2080700"/>
            <a:ext cx="323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사투리 퀴즈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ADD3D6F-F691-1FEA-4AC4-F549D09C1DF2}"/>
              </a:ext>
            </a:extLst>
          </p:cNvPr>
          <p:cNvCxnSpPr>
            <a:cxnSpLocks/>
          </p:cNvCxnSpPr>
          <p:nvPr/>
        </p:nvCxnSpPr>
        <p:spPr>
          <a:xfrm>
            <a:off x="6608329" y="3662851"/>
            <a:ext cx="882795" cy="0"/>
          </a:xfrm>
          <a:prstGeom prst="straightConnector1">
            <a:avLst/>
          </a:prstGeom>
          <a:ln w="1238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50A7BB-71DE-BD27-5FAA-EE8676C56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4"/>
          <a:stretch/>
        </p:blipFill>
        <p:spPr>
          <a:xfrm>
            <a:off x="1062992" y="2603416"/>
            <a:ext cx="2183859" cy="21188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DFD0EB-33E6-7AE9-0505-8A87EF5ED1A0}"/>
              </a:ext>
            </a:extLst>
          </p:cNvPr>
          <p:cNvSpPr/>
          <p:nvPr/>
        </p:nvSpPr>
        <p:spPr>
          <a:xfrm>
            <a:off x="1130896" y="3846343"/>
            <a:ext cx="1245843" cy="807369"/>
          </a:xfrm>
          <a:prstGeom prst="rect">
            <a:avLst/>
          </a:prstGeom>
          <a:noFill/>
          <a:ln w="57150">
            <a:solidFill>
              <a:srgbClr val="3B3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E3C43B8-1CE6-E336-4D02-73EB20969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" t="59298" r="38466"/>
          <a:stretch/>
        </p:blipFill>
        <p:spPr>
          <a:xfrm>
            <a:off x="3474796" y="2603416"/>
            <a:ext cx="2888296" cy="2125479"/>
          </a:xfrm>
          <a:prstGeom prst="rect">
            <a:avLst/>
          </a:prstGeom>
        </p:spPr>
      </p:pic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427530" y="411109"/>
            <a:ext cx="9052064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의도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0B5506-A915-3E16-FF5B-0ECE64B83985}"/>
              </a:ext>
            </a:extLst>
          </p:cNvPr>
          <p:cNvSpPr txBox="1"/>
          <p:nvPr/>
        </p:nvSpPr>
        <p:spPr>
          <a:xfrm>
            <a:off x="1178990" y="4967498"/>
            <a:ext cx="488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객관식 문제 형태로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사투리의 특징인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운율을 테스트하기 어려움</a:t>
            </a:r>
          </a:p>
        </p:txBody>
      </p:sp>
      <p:sp>
        <p:nvSpPr>
          <p:cNvPr id="32" name="사다리꼴 77">
            <a:extLst>
              <a:ext uri="{FF2B5EF4-FFF2-40B4-BE49-F238E27FC236}">
                <a16:creationId xmlns:a16="http://schemas.microsoft.com/office/drawing/2014/main" id="{E6DE7863-7ADA-A836-E970-1C0EDC8DFEE4}"/>
              </a:ext>
            </a:extLst>
          </p:cNvPr>
          <p:cNvSpPr/>
          <p:nvPr/>
        </p:nvSpPr>
        <p:spPr>
          <a:xfrm rot="16200000">
            <a:off x="1873413" y="3120902"/>
            <a:ext cx="2125477" cy="1077291"/>
          </a:xfrm>
          <a:custGeom>
            <a:avLst/>
            <a:gdLst>
              <a:gd name="connsiteX0" fmla="*/ 0 w 2125477"/>
              <a:gd name="connsiteY0" fmla="*/ 1077291 h 1077291"/>
              <a:gd name="connsiteX1" fmla="*/ 456965 w 2125477"/>
              <a:gd name="connsiteY1" fmla="*/ 0 h 1077291"/>
              <a:gd name="connsiteX2" fmla="*/ 1668512 w 2125477"/>
              <a:gd name="connsiteY2" fmla="*/ 0 h 1077291"/>
              <a:gd name="connsiteX3" fmla="*/ 2125477 w 2125477"/>
              <a:gd name="connsiteY3" fmla="*/ 1077291 h 1077291"/>
              <a:gd name="connsiteX4" fmla="*/ 0 w 2125477"/>
              <a:gd name="connsiteY4" fmla="*/ 1077291 h 1077291"/>
              <a:gd name="connsiteX0" fmla="*/ 0 w 2125477"/>
              <a:gd name="connsiteY0" fmla="*/ 1077291 h 1077291"/>
              <a:gd name="connsiteX1" fmla="*/ 58932 w 2125477"/>
              <a:gd name="connsiteY1" fmla="*/ 0 h 1077291"/>
              <a:gd name="connsiteX2" fmla="*/ 1668512 w 2125477"/>
              <a:gd name="connsiteY2" fmla="*/ 0 h 1077291"/>
              <a:gd name="connsiteX3" fmla="*/ 2125477 w 2125477"/>
              <a:gd name="connsiteY3" fmla="*/ 1077291 h 1077291"/>
              <a:gd name="connsiteX4" fmla="*/ 0 w 2125477"/>
              <a:gd name="connsiteY4" fmla="*/ 1077291 h 1077291"/>
              <a:gd name="connsiteX0" fmla="*/ 0 w 2125477"/>
              <a:gd name="connsiteY0" fmla="*/ 1077291 h 1077291"/>
              <a:gd name="connsiteX1" fmla="*/ 58932 w 2125477"/>
              <a:gd name="connsiteY1" fmla="*/ 0 h 1077291"/>
              <a:gd name="connsiteX2" fmla="*/ 893961 w 2125477"/>
              <a:gd name="connsiteY2" fmla="*/ 0 h 1077291"/>
              <a:gd name="connsiteX3" fmla="*/ 2125477 w 2125477"/>
              <a:gd name="connsiteY3" fmla="*/ 1077291 h 1077291"/>
              <a:gd name="connsiteX4" fmla="*/ 0 w 2125477"/>
              <a:gd name="connsiteY4" fmla="*/ 1077291 h 107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5477" h="1077291">
                <a:moveTo>
                  <a:pt x="0" y="1077291"/>
                </a:moveTo>
                <a:lnTo>
                  <a:pt x="58932" y="0"/>
                </a:lnTo>
                <a:lnTo>
                  <a:pt x="893961" y="0"/>
                </a:lnTo>
                <a:lnTo>
                  <a:pt x="2125477" y="1077291"/>
                </a:lnTo>
                <a:lnTo>
                  <a:pt x="0" y="1077291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D728-2B03-706E-B8D6-34E8E9F5107F}"/>
              </a:ext>
            </a:extLst>
          </p:cNvPr>
          <p:cNvSpPr txBox="1"/>
          <p:nvPr/>
        </p:nvSpPr>
        <p:spPr>
          <a:xfrm>
            <a:off x="3593587" y="756739"/>
            <a:ext cx="500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경상도 사투리의 특징인 운율에 집중한</a:t>
            </a:r>
            <a:endParaRPr lang="en-US" altLang="ko-Kore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 발음 능력 평가를 제작하기로</a:t>
            </a:r>
          </a:p>
        </p:txBody>
      </p:sp>
      <p:sp>
        <p:nvSpPr>
          <p:cNvPr id="39" name="타원 8">
            <a:extLst>
              <a:ext uri="{FF2B5EF4-FFF2-40B4-BE49-F238E27FC236}">
                <a16:creationId xmlns:a16="http://schemas.microsoft.com/office/drawing/2014/main" id="{3CEE1DAA-21BB-BD75-B64D-8F5C8416A73E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6">
            <a:extLst>
              <a:ext uri="{FF2B5EF4-FFF2-40B4-BE49-F238E27FC236}">
                <a16:creationId xmlns:a16="http://schemas.microsoft.com/office/drawing/2014/main" id="{25D029A3-375C-53FD-97C1-81DDBE62EC58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39">
            <a:extLst>
              <a:ext uri="{FF2B5EF4-FFF2-40B4-BE49-F238E27FC236}">
                <a16:creationId xmlns:a16="http://schemas.microsoft.com/office/drawing/2014/main" id="{4B6D1FC8-E0FF-D10C-91F2-07C121C1F7A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0">
            <a:extLst>
              <a:ext uri="{FF2B5EF4-FFF2-40B4-BE49-F238E27FC236}">
                <a16:creationId xmlns:a16="http://schemas.microsoft.com/office/drawing/2014/main" id="{D75995B7-0D20-E311-4CED-979AB733F8CE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1">
            <a:extLst>
              <a:ext uri="{FF2B5EF4-FFF2-40B4-BE49-F238E27FC236}">
                <a16:creationId xmlns:a16="http://schemas.microsoft.com/office/drawing/2014/main" id="{ABB4A9BF-C781-CAAE-4A17-B1B61FD4F9E0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2">
            <a:extLst>
              <a:ext uri="{FF2B5EF4-FFF2-40B4-BE49-F238E27FC236}">
                <a16:creationId xmlns:a16="http://schemas.microsoft.com/office/drawing/2014/main" id="{67508CDE-0D3A-FA43-435C-69CCF5D7F5AB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타원 22">
            <a:extLst>
              <a:ext uri="{FF2B5EF4-FFF2-40B4-BE49-F238E27FC236}">
                <a16:creationId xmlns:a16="http://schemas.microsoft.com/office/drawing/2014/main" id="{1FBA7DA6-40F9-8CA2-3035-AE6DBBECC1B9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타원 39">
            <a:extLst>
              <a:ext uri="{FF2B5EF4-FFF2-40B4-BE49-F238E27FC236}">
                <a16:creationId xmlns:a16="http://schemas.microsoft.com/office/drawing/2014/main" id="{2719D0E7-0D0A-B08D-3995-712CAAE9C00E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47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A298A01-69D5-21BF-5BE8-3A036C339E32}"/>
              </a:ext>
            </a:extLst>
          </p:cNvPr>
          <p:cNvGrpSpPr/>
          <p:nvPr/>
        </p:nvGrpSpPr>
        <p:grpSpPr>
          <a:xfrm>
            <a:off x="1756696" y="1812407"/>
            <a:ext cx="8678607" cy="3873266"/>
            <a:chOff x="1905294" y="1492367"/>
            <a:chExt cx="8678607" cy="387326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F59CD5-A39A-B37C-4CA2-3BCDB1C660B6}"/>
                </a:ext>
              </a:extLst>
            </p:cNvPr>
            <p:cNvSpPr/>
            <p:nvPr/>
          </p:nvSpPr>
          <p:spPr>
            <a:xfrm>
              <a:off x="1911444" y="2492595"/>
              <a:ext cx="1860113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AI-Hub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한국어 방언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발화 데이터</a:t>
              </a:r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</a:t>
              </a:r>
            </a:p>
            <a:p>
              <a:pPr algn="ctr"/>
              <a:r>
                <a:rPr lang="ko-KR" altLang="en-US" spc="-3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화자 인식용 데이터</a:t>
              </a:r>
              <a:r>
                <a:rPr lang="en-US" altLang="ko-KR" spc="-3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녹음 등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7D24FF-DEFC-68AF-CD6D-4437483B5023}"/>
                </a:ext>
              </a:extLst>
            </p:cNvPr>
            <p:cNvSpPr/>
            <p:nvPr/>
          </p:nvSpPr>
          <p:spPr>
            <a:xfrm>
              <a:off x="4042188" y="2492595"/>
              <a:ext cx="1970339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적합한 음성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데이터</a:t>
              </a:r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추출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C7E5B2-E9A5-9F68-BD41-F16B971229C9}"/>
                </a:ext>
              </a:extLst>
            </p:cNvPr>
            <p:cNvSpPr/>
            <p:nvPr/>
          </p:nvSpPr>
          <p:spPr>
            <a:xfrm>
              <a:off x="6304626" y="2492595"/>
              <a:ext cx="1848634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*딥러닝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: </a:t>
              </a:r>
              <a:r>
                <a:rPr lang="en-US" altLang="ko-KR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Tensorflow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Keras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+ </a:t>
              </a:r>
              <a:r>
                <a:rPr lang="en-US" altLang="ko-KR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BiGRU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61E3D08-AA98-DDE7-8A12-60645F4F067C}"/>
                </a:ext>
              </a:extLst>
            </p:cNvPr>
            <p:cNvSpPr/>
            <p:nvPr/>
          </p:nvSpPr>
          <p:spPr>
            <a:xfrm>
              <a:off x="8422747" y="2492595"/>
              <a:ext cx="1848634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Flask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336B76B-0911-A21A-8F22-108A377AF197}"/>
                </a:ext>
              </a:extLst>
            </p:cNvPr>
            <p:cNvGrpSpPr/>
            <p:nvPr/>
          </p:nvGrpSpPr>
          <p:grpSpPr>
            <a:xfrm>
              <a:off x="1905294" y="1492367"/>
              <a:ext cx="8678607" cy="1000228"/>
              <a:chOff x="2263096" y="1194035"/>
              <a:chExt cx="7435076" cy="847725"/>
            </a:xfrm>
          </p:grpSpPr>
          <p:sp>
            <p:nvSpPr>
              <p:cNvPr id="20" name="화살표: 갈매기형 수장 19">
                <a:extLst>
                  <a:ext uri="{FF2B5EF4-FFF2-40B4-BE49-F238E27FC236}">
                    <a16:creationId xmlns:a16="http://schemas.microsoft.com/office/drawing/2014/main" id="{A4053E0D-0911-6E39-FBA1-7FBFBE2604BE}"/>
                  </a:ext>
                </a:extLst>
              </p:cNvPr>
              <p:cNvSpPr/>
              <p:nvPr/>
            </p:nvSpPr>
            <p:spPr>
              <a:xfrm>
                <a:off x="2263096" y="1194035"/>
                <a:ext cx="1838325" cy="847725"/>
              </a:xfrm>
              <a:prstGeom prst="chevron">
                <a:avLst>
                  <a:gd name="adj" fmla="val 29775"/>
                </a:avLst>
              </a:prstGeom>
              <a:solidFill>
                <a:srgbClr val="A4B3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데이터 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수집</a:t>
                </a:r>
              </a:p>
            </p:txBody>
          </p:sp>
          <p:sp>
            <p:nvSpPr>
              <p:cNvPr id="21" name="화살표: 갈매기형 수장 20">
                <a:extLst>
                  <a:ext uri="{FF2B5EF4-FFF2-40B4-BE49-F238E27FC236}">
                    <a16:creationId xmlns:a16="http://schemas.microsoft.com/office/drawing/2014/main" id="{1B0EBC52-AF34-73C8-8EDA-9D72669CB5E8}"/>
                  </a:ext>
                </a:extLst>
              </p:cNvPr>
              <p:cNvSpPr/>
              <p:nvPr/>
            </p:nvSpPr>
            <p:spPr>
              <a:xfrm>
                <a:off x="4090177" y="1194035"/>
                <a:ext cx="1942590" cy="847725"/>
              </a:xfrm>
              <a:prstGeom prst="chevron">
                <a:avLst>
                  <a:gd name="adj" fmla="val 29775"/>
                </a:avLst>
              </a:prstGeom>
              <a:solidFill>
                <a:srgbClr val="7288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데이터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2000" dirty="0" err="1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전처리</a:t>
                </a:r>
                <a:endParaRPr lang="ko-KR" altLang="en-US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22" name="화살표: 갈매기형 수장 21">
                <a:extLst>
                  <a:ext uri="{FF2B5EF4-FFF2-40B4-BE49-F238E27FC236}">
                    <a16:creationId xmlns:a16="http://schemas.microsoft.com/office/drawing/2014/main" id="{056F8999-A365-5CDF-1AB7-6C910F813B53}"/>
                  </a:ext>
                </a:extLst>
              </p:cNvPr>
              <p:cNvSpPr/>
              <p:nvPr/>
            </p:nvSpPr>
            <p:spPr>
              <a:xfrm>
                <a:off x="6032767" y="1194035"/>
                <a:ext cx="1838325" cy="847725"/>
              </a:xfrm>
              <a:prstGeom prst="chevron">
                <a:avLst>
                  <a:gd name="adj" fmla="val 29775"/>
                </a:avLst>
              </a:prstGeom>
              <a:solidFill>
                <a:srgbClr val="3B5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음성 패턴 분석</a:t>
                </a:r>
              </a:p>
            </p:txBody>
          </p:sp>
          <p:sp>
            <p:nvSpPr>
              <p:cNvPr id="23" name="화살표: 갈매기형 수장 22">
                <a:extLst>
                  <a:ext uri="{FF2B5EF4-FFF2-40B4-BE49-F238E27FC236}">
                    <a16:creationId xmlns:a16="http://schemas.microsoft.com/office/drawing/2014/main" id="{B7357322-85CC-3A20-120F-31D64BFC25FF}"/>
                  </a:ext>
                </a:extLst>
              </p:cNvPr>
              <p:cNvSpPr/>
              <p:nvPr/>
            </p:nvSpPr>
            <p:spPr>
              <a:xfrm>
                <a:off x="7859847" y="1194035"/>
                <a:ext cx="1838325" cy="847725"/>
              </a:xfrm>
              <a:prstGeom prst="chevron">
                <a:avLst>
                  <a:gd name="adj" fmla="val 29775"/>
                </a:avLst>
              </a:prstGeom>
              <a:solidFill>
                <a:srgbClr val="3B5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웹사이트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구현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,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배포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9083FF-AA4C-1EEB-9071-9AF64348EA7D}"/>
                </a:ext>
              </a:extLst>
            </p:cNvPr>
            <p:cNvSpPr txBox="1"/>
            <p:nvPr/>
          </p:nvSpPr>
          <p:spPr>
            <a:xfrm>
              <a:off x="4940293" y="3190449"/>
              <a:ext cx="190269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C9768DF8-1B98-3A1E-B808-F6423E67715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825075" y="411109"/>
            <a:ext cx="8654519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323717-863E-2360-C4F9-9FA91E5924B8}"/>
              </a:ext>
            </a:extLst>
          </p:cNvPr>
          <p:cNvSpPr txBox="1"/>
          <p:nvPr/>
        </p:nvSpPr>
        <p:spPr>
          <a:xfrm>
            <a:off x="489453" y="24183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주요 기술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D5B40A2-9B33-3021-1123-07DDD187F4E7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D79084-AA80-9114-6BF9-B0D7045DE559}"/>
              </a:ext>
            </a:extLst>
          </p:cNvPr>
          <p:cNvSpPr txBox="1"/>
          <p:nvPr/>
        </p:nvSpPr>
        <p:spPr>
          <a:xfrm>
            <a:off x="5187761" y="800383"/>
            <a:ext cx="1816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주요 기술</a:t>
            </a:r>
          </a:p>
        </p:txBody>
      </p:sp>
      <p:cxnSp>
        <p:nvCxnSpPr>
          <p:cNvPr id="30" name="직선 연결선 4">
            <a:extLst>
              <a:ext uri="{FF2B5EF4-FFF2-40B4-BE49-F238E27FC236}">
                <a16:creationId xmlns:a16="http://schemas.microsoft.com/office/drawing/2014/main" id="{15658B4C-DE4D-6618-730B-20B41D46E5B3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슬라이드 번호 개체 틀 41">
            <a:extLst>
              <a:ext uri="{FF2B5EF4-FFF2-40B4-BE49-F238E27FC236}">
                <a16:creationId xmlns:a16="http://schemas.microsoft.com/office/drawing/2014/main" id="{8EC17B38-9FBC-78F6-37F4-07E49780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2" name="타원 12">
            <a:extLst>
              <a:ext uri="{FF2B5EF4-FFF2-40B4-BE49-F238E27FC236}">
                <a16:creationId xmlns:a16="http://schemas.microsoft.com/office/drawing/2014/main" id="{F9CA03EB-A117-E4FD-8A3D-AAA92ED1FD7B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14">
            <a:extLst>
              <a:ext uri="{FF2B5EF4-FFF2-40B4-BE49-F238E27FC236}">
                <a16:creationId xmlns:a16="http://schemas.microsoft.com/office/drawing/2014/main" id="{43E99591-E48A-337C-109D-1230690A6847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타원 16">
            <a:extLst>
              <a:ext uri="{FF2B5EF4-FFF2-40B4-BE49-F238E27FC236}">
                <a16:creationId xmlns:a16="http://schemas.microsoft.com/office/drawing/2014/main" id="{69A5EAC2-A48F-2D77-C80C-CE9E4BDDB3E0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17">
            <a:extLst>
              <a:ext uri="{FF2B5EF4-FFF2-40B4-BE49-F238E27FC236}">
                <a16:creationId xmlns:a16="http://schemas.microsoft.com/office/drawing/2014/main" id="{1B5DDCCE-C581-4413-336A-051839565783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타원 23">
            <a:extLst>
              <a:ext uri="{FF2B5EF4-FFF2-40B4-BE49-F238E27FC236}">
                <a16:creationId xmlns:a16="http://schemas.microsoft.com/office/drawing/2014/main" id="{51A9C8A4-58BA-7999-AA16-8ADEE50751AD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타원 24">
            <a:extLst>
              <a:ext uri="{FF2B5EF4-FFF2-40B4-BE49-F238E27FC236}">
                <a16:creationId xmlns:a16="http://schemas.microsoft.com/office/drawing/2014/main" id="{8FDD9221-DE60-8BA6-B866-AF6F20A966C8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타원 26">
            <a:extLst>
              <a:ext uri="{FF2B5EF4-FFF2-40B4-BE49-F238E27FC236}">
                <a16:creationId xmlns:a16="http://schemas.microsoft.com/office/drawing/2014/main" id="{EB053734-C22A-B02A-C620-190B474F660F}"/>
              </a:ext>
            </a:extLst>
          </p:cNvPr>
          <p:cNvSpPr/>
          <p:nvPr/>
        </p:nvSpPr>
        <p:spPr>
          <a:xfrm>
            <a:off x="11596876" y="349458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25">
            <a:extLst>
              <a:ext uri="{FF2B5EF4-FFF2-40B4-BE49-F238E27FC236}">
                <a16:creationId xmlns:a16="http://schemas.microsoft.com/office/drawing/2014/main" id="{7301C4DC-789E-9028-5F0B-EA226F86A0BF}"/>
              </a:ext>
            </a:extLst>
          </p:cNvPr>
          <p:cNvSpPr/>
          <p:nvPr/>
        </p:nvSpPr>
        <p:spPr>
          <a:xfrm>
            <a:off x="11764346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55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4">
            <a:extLst>
              <a:ext uri="{FF2B5EF4-FFF2-40B4-BE49-F238E27FC236}">
                <a16:creationId xmlns:a16="http://schemas.microsoft.com/office/drawing/2014/main" id="{15658B4C-DE4D-6618-730B-20B41D46E5B3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슬라이드 번호 개체 틀 41">
            <a:extLst>
              <a:ext uri="{FF2B5EF4-FFF2-40B4-BE49-F238E27FC236}">
                <a16:creationId xmlns:a16="http://schemas.microsoft.com/office/drawing/2014/main" id="{8EC17B38-9FBC-78F6-37F4-07E49780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278471-7532-F458-CEB6-95DAB0D69818}"/>
              </a:ext>
            </a:extLst>
          </p:cNvPr>
          <p:cNvSpPr txBox="1"/>
          <p:nvPr/>
        </p:nvSpPr>
        <p:spPr>
          <a:xfrm>
            <a:off x="3470153" y="756739"/>
            <a:ext cx="5251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언어학과 전공자 조언과 관련 논문을 참고하여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 방법 및 사용할 딥러닝 기술 선택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5C98F93-A487-77F9-FE45-B098965E359A}"/>
              </a:ext>
            </a:extLst>
          </p:cNvPr>
          <p:cNvSpPr/>
          <p:nvPr/>
        </p:nvSpPr>
        <p:spPr>
          <a:xfrm>
            <a:off x="236573" y="4645756"/>
            <a:ext cx="5665333" cy="11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사람마다 말 속도</a:t>
            </a:r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음 높이</a:t>
            </a:r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소리 크기 등이 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상이한 부분을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비교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할 수 있는 방안 모색 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-&gt; 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멜 </a:t>
            </a:r>
            <a:r>
              <a:rPr lang="ko-KR" altLang="en-US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스펙트로그램으로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분석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결정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9AB84-B1C6-E4C9-8191-77B2B3D3AE49}"/>
              </a:ext>
            </a:extLst>
          </p:cNvPr>
          <p:cNvSpPr txBox="1"/>
          <p:nvPr/>
        </p:nvSpPr>
        <p:spPr>
          <a:xfrm>
            <a:off x="429605" y="2032926"/>
            <a:ext cx="4929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 err="1"/>
              <a:t>Praat</a:t>
            </a:r>
            <a:r>
              <a:rPr lang="ko-KR" altLang="en-US" dirty="0"/>
              <a:t>로 표준어 사투리 직접 비교</a:t>
            </a:r>
          </a:p>
        </p:txBody>
      </p:sp>
      <p:pic>
        <p:nvPicPr>
          <p:cNvPr id="13" name="Picture 24">
            <a:extLst>
              <a:ext uri="{FF2B5EF4-FFF2-40B4-BE49-F238E27FC236}">
                <a16:creationId xmlns:a16="http://schemas.microsoft.com/office/drawing/2014/main" id="{58B2DA4E-3393-6D3D-91D6-9D87B653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92" y="2617423"/>
            <a:ext cx="4743441" cy="18635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F9A2C9-D445-809C-111E-B06EB36E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207" y="2532700"/>
            <a:ext cx="5115671" cy="2743860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FF4A098-AA42-0B08-D2E0-09446216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630" y="3317172"/>
            <a:ext cx="5180453" cy="2327677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18CF11-3C5B-56FC-4E3C-B8E694C343D1}"/>
              </a:ext>
            </a:extLst>
          </p:cNvPr>
          <p:cNvSpPr txBox="1"/>
          <p:nvPr/>
        </p:nvSpPr>
        <p:spPr>
          <a:xfrm>
            <a:off x="6172137" y="2007551"/>
            <a:ext cx="4929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딥러닝 </a:t>
            </a:r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 err="1"/>
              <a:t>BiGRU</a:t>
            </a:r>
            <a:r>
              <a:rPr lang="ko-KR" altLang="en-US" dirty="0"/>
              <a:t> 사용 참고</a:t>
            </a:r>
          </a:p>
          <a:p>
            <a:endParaRPr lang="ko-KR" altLang="en-US" dirty="0"/>
          </a:p>
        </p:txBody>
      </p:sp>
      <p:cxnSp>
        <p:nvCxnSpPr>
          <p:cNvPr id="2" name="직선 연결선 6">
            <a:extLst>
              <a:ext uri="{FF2B5EF4-FFF2-40B4-BE49-F238E27FC236}">
                <a16:creationId xmlns:a16="http://schemas.microsoft.com/office/drawing/2014/main" id="{52D48C46-C760-6E25-A353-BB8E2E117C1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825075" y="411109"/>
            <a:ext cx="8654519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C7BDD36-24EC-CA5A-3185-90D33079FC98}"/>
              </a:ext>
            </a:extLst>
          </p:cNvPr>
          <p:cNvSpPr txBox="1"/>
          <p:nvPr/>
        </p:nvSpPr>
        <p:spPr>
          <a:xfrm>
            <a:off x="489453" y="24183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주요 기술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6054C1E-417A-551C-6964-7E1F9F838FE1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</a:p>
        </p:txBody>
      </p:sp>
      <p:sp>
        <p:nvSpPr>
          <p:cNvPr id="7" name="타원 12">
            <a:extLst>
              <a:ext uri="{FF2B5EF4-FFF2-40B4-BE49-F238E27FC236}">
                <a16:creationId xmlns:a16="http://schemas.microsoft.com/office/drawing/2014/main" id="{87EBF7C0-7DF7-B1A6-00A1-0BBB1EE5E698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타원 14">
            <a:extLst>
              <a:ext uri="{FF2B5EF4-FFF2-40B4-BE49-F238E27FC236}">
                <a16:creationId xmlns:a16="http://schemas.microsoft.com/office/drawing/2014/main" id="{689FD4A9-BE41-7FAE-123A-DC9E0AB8E9DD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타원 16">
            <a:extLst>
              <a:ext uri="{FF2B5EF4-FFF2-40B4-BE49-F238E27FC236}">
                <a16:creationId xmlns:a16="http://schemas.microsoft.com/office/drawing/2014/main" id="{218F5DC5-5E56-7077-9C52-67A5D4952851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타원 17">
            <a:extLst>
              <a:ext uri="{FF2B5EF4-FFF2-40B4-BE49-F238E27FC236}">
                <a16:creationId xmlns:a16="http://schemas.microsoft.com/office/drawing/2014/main" id="{671BBFE1-DE77-05F8-2F95-16698B6F3505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타원 23">
            <a:extLst>
              <a:ext uri="{FF2B5EF4-FFF2-40B4-BE49-F238E27FC236}">
                <a16:creationId xmlns:a16="http://schemas.microsoft.com/office/drawing/2014/main" id="{00BC8CFA-EC40-E2FD-7EF9-8187214AEE3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24">
            <a:extLst>
              <a:ext uri="{FF2B5EF4-FFF2-40B4-BE49-F238E27FC236}">
                <a16:creationId xmlns:a16="http://schemas.microsoft.com/office/drawing/2014/main" id="{B4EE61C9-6041-CDA8-660A-644A8AB0A350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타원 26">
            <a:extLst>
              <a:ext uri="{FF2B5EF4-FFF2-40B4-BE49-F238E27FC236}">
                <a16:creationId xmlns:a16="http://schemas.microsoft.com/office/drawing/2014/main" id="{16D93D0F-5222-809F-D7B8-A7F26F962E3B}"/>
              </a:ext>
            </a:extLst>
          </p:cNvPr>
          <p:cNvSpPr/>
          <p:nvPr/>
        </p:nvSpPr>
        <p:spPr>
          <a:xfrm>
            <a:off x="11596876" y="349458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타원 25">
            <a:extLst>
              <a:ext uri="{FF2B5EF4-FFF2-40B4-BE49-F238E27FC236}">
                <a16:creationId xmlns:a16="http://schemas.microsoft.com/office/drawing/2014/main" id="{2B760E72-C3B8-071A-9185-8078DA6E05FA}"/>
              </a:ext>
            </a:extLst>
          </p:cNvPr>
          <p:cNvSpPr/>
          <p:nvPr/>
        </p:nvSpPr>
        <p:spPr>
          <a:xfrm>
            <a:off x="11764346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917B0-2D1D-9710-D9D2-45C815C15825}"/>
              </a:ext>
            </a:extLst>
          </p:cNvPr>
          <p:cNvSpPr txBox="1"/>
          <p:nvPr/>
        </p:nvSpPr>
        <p:spPr>
          <a:xfrm>
            <a:off x="7106067" y="6239987"/>
            <a:ext cx="49926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00" b="0" i="0" u="none" strike="noStrike" baseline="0" dirty="0">
                <a:latin typeface="Abadi" panose="020B0604020104020204" pitchFamily="34" charset="0"/>
              </a:rPr>
              <a:t>출처</a:t>
            </a:r>
            <a:r>
              <a:rPr lang="en-US" altLang="ko-KR" sz="1000" b="0" i="0" u="none" strike="noStrike" baseline="0" dirty="0">
                <a:latin typeface="Abadi" panose="020B0604020104020204" pitchFamily="34" charset="0"/>
              </a:rPr>
              <a:t>: End-to-End Bengali Speech Recognition </a:t>
            </a:r>
            <a:r>
              <a:rPr lang="en-US" altLang="ko-KR" sz="1000" b="0" i="0" u="none" strike="noStrike" baseline="0" dirty="0" err="1">
                <a:latin typeface="Abadi" panose="020B0604020104020204" pitchFamily="34" charset="0"/>
              </a:rPr>
              <a:t>Sayan</a:t>
            </a:r>
            <a:r>
              <a:rPr lang="en-US" altLang="ko-KR" sz="1000" b="0" i="0" u="none" strike="noStrike" baseline="0" dirty="0">
                <a:latin typeface="Abadi" panose="020B0604020104020204" pitchFamily="34" charset="0"/>
              </a:rPr>
              <a:t> Mandal, Sarthak Yadav and Atul Rai</a:t>
            </a:r>
            <a:endParaRPr lang="ko-KR" altLang="en-US" sz="1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6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BCC6A8EDC3EFE4E9933B21DEC65E221" ma:contentTypeVersion="2" ma:contentTypeDescription="새 문서를 만듭니다." ma:contentTypeScope="" ma:versionID="20c19ea5b99c2a9aad2c1e6f4ff0fa3a">
  <xsd:schema xmlns:xsd="http://www.w3.org/2001/XMLSchema" xmlns:xs="http://www.w3.org/2001/XMLSchema" xmlns:p="http://schemas.microsoft.com/office/2006/metadata/properties" xmlns:ns3="79f9ed30-a911-48a4-ae9a-5633f8b320c9" targetNamespace="http://schemas.microsoft.com/office/2006/metadata/properties" ma:root="true" ma:fieldsID="cd4f20baa1d7f94cb0d2eb83a0bb9e4b" ns3:_="">
    <xsd:import namespace="79f9ed30-a911-48a4-ae9a-5633f8b320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f9ed30-a911-48a4-ae9a-5633f8b320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FE446C-EF95-4D5C-B41E-9C3A13AB9E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6737BF-98BE-4B34-9F19-406EEC540175}">
  <ds:schemaRefs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79f9ed30-a911-48a4-ae9a-5633f8b320c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D9C675-03E3-4147-9FD2-82E178C439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f9ed30-a911-48a4-ae9a-5633f8b320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3955</TotalTime>
  <Words>780</Words>
  <Application>Microsoft Office PowerPoint</Application>
  <PresentationFormat>와이드스크린</PresentationFormat>
  <Paragraphs>205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Arial</vt:lpstr>
      <vt:lpstr>맑은 고딕</vt:lpstr>
      <vt:lpstr>Abadi</vt:lpstr>
      <vt:lpstr>에스코어 드림 5 Medium</vt:lpstr>
      <vt:lpstr>에스코어 드림 6 Bold</vt:lpstr>
      <vt:lpstr>에스코어 드림 7 ExtraBold</vt:lpstr>
      <vt:lpstr>에스코어 드림 3 Light</vt:lpstr>
      <vt:lpstr>카페24 빛나는별</vt:lpstr>
      <vt:lpstr>에스코어 드림 8 Heavy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EunSeohee</dc:creator>
  <cp:lastModifiedBy>정대현</cp:lastModifiedBy>
  <cp:revision>70</cp:revision>
  <cp:lastPrinted>2022-08-24T01:02:58Z</cp:lastPrinted>
  <dcterms:created xsi:type="dcterms:W3CDTF">2022-07-18T04:59:36Z</dcterms:created>
  <dcterms:modified xsi:type="dcterms:W3CDTF">2022-08-24T02:39:52Z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0x0101000BCC6A8EDC3EFE4E9933B21DEC65E221</vt:lpwstr>
  </property>
</Properties>
</file>